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sldIdLst>
    <p:sldId id="257" r:id="rId2"/>
    <p:sldId id="256" r:id="rId3"/>
    <p:sldId id="258" r:id="rId4"/>
    <p:sldId id="500" r:id="rId5"/>
    <p:sldId id="526" r:id="rId6"/>
    <p:sldId id="522" r:id="rId7"/>
    <p:sldId id="531" r:id="rId8"/>
    <p:sldId id="436" r:id="rId9"/>
    <p:sldId id="523" r:id="rId10"/>
    <p:sldId id="367" r:id="rId11"/>
    <p:sldId id="368" r:id="rId12"/>
    <p:sldId id="437" r:id="rId13"/>
    <p:sldId id="438" r:id="rId14"/>
    <p:sldId id="501" r:id="rId15"/>
    <p:sldId id="502" r:id="rId16"/>
    <p:sldId id="503" r:id="rId17"/>
    <p:sldId id="549" r:id="rId18"/>
    <p:sldId id="504" r:id="rId19"/>
    <p:sldId id="384" r:id="rId20"/>
    <p:sldId id="364" r:id="rId21"/>
    <p:sldId id="365" r:id="rId22"/>
    <p:sldId id="366" r:id="rId23"/>
    <p:sldId id="505" r:id="rId24"/>
    <p:sldId id="545" r:id="rId25"/>
    <p:sldId id="546" r:id="rId26"/>
    <p:sldId id="506" r:id="rId27"/>
    <p:sldId id="527" r:id="rId28"/>
    <p:sldId id="550" r:id="rId29"/>
    <p:sldId id="507" r:id="rId30"/>
    <p:sldId id="508" r:id="rId31"/>
    <p:sldId id="371" r:id="rId32"/>
    <p:sldId id="372" r:id="rId33"/>
    <p:sldId id="509" r:id="rId34"/>
    <p:sldId id="369" r:id="rId35"/>
    <p:sldId id="370" r:id="rId36"/>
    <p:sldId id="377" r:id="rId37"/>
    <p:sldId id="378" r:id="rId38"/>
    <p:sldId id="373" r:id="rId39"/>
    <p:sldId id="374" r:id="rId40"/>
    <p:sldId id="543" r:id="rId41"/>
    <p:sldId id="544" r:id="rId42"/>
    <p:sldId id="334" r:id="rId43"/>
    <p:sldId id="380" r:id="rId44"/>
    <p:sldId id="381" r:id="rId45"/>
    <p:sldId id="382" r:id="rId46"/>
    <p:sldId id="510" r:id="rId47"/>
    <p:sldId id="547" r:id="rId48"/>
    <p:sldId id="511" r:id="rId49"/>
    <p:sldId id="512" r:id="rId50"/>
    <p:sldId id="513" r:id="rId51"/>
    <p:sldId id="532" r:id="rId52"/>
    <p:sldId id="533" r:id="rId53"/>
    <p:sldId id="406" r:id="rId54"/>
    <p:sldId id="407" r:id="rId55"/>
    <p:sldId id="536" r:id="rId56"/>
    <p:sldId id="537" r:id="rId57"/>
    <p:sldId id="514" r:id="rId58"/>
    <p:sldId id="440" r:id="rId59"/>
    <p:sldId id="515" r:id="rId60"/>
    <p:sldId id="557" r:id="rId61"/>
    <p:sldId id="558" r:id="rId62"/>
    <p:sldId id="461" r:id="rId63"/>
    <p:sldId id="462" r:id="rId64"/>
    <p:sldId id="463" r:id="rId65"/>
    <p:sldId id="445" r:id="rId66"/>
    <p:sldId id="518" r:id="rId67"/>
    <p:sldId id="519" r:id="rId68"/>
    <p:sldId id="520" r:id="rId69"/>
    <p:sldId id="446" r:id="rId70"/>
    <p:sldId id="553" r:id="rId71"/>
    <p:sldId id="556" r:id="rId72"/>
    <p:sldId id="449" r:id="rId73"/>
    <p:sldId id="538" r:id="rId74"/>
    <p:sldId id="539" r:id="rId75"/>
    <p:sldId id="454" r:id="rId76"/>
    <p:sldId id="473" r:id="rId77"/>
    <p:sldId id="482" r:id="rId78"/>
    <p:sldId id="485" r:id="rId79"/>
    <p:sldId id="551" r:id="rId80"/>
    <p:sldId id="488" r:id="rId81"/>
    <p:sldId id="552" r:id="rId82"/>
    <p:sldId id="517" r:id="rId83"/>
    <p:sldId id="491" r:id="rId84"/>
    <p:sldId id="555" r:id="rId85"/>
    <p:sldId id="554" r:id="rId86"/>
    <p:sldId id="492" r:id="rId87"/>
    <p:sldId id="559" r:id="rId88"/>
    <p:sldId id="690" r:id="rId89"/>
    <p:sldId id="691" r:id="rId90"/>
    <p:sldId id="692" r:id="rId91"/>
    <p:sldId id="693" r:id="rId92"/>
    <p:sldId id="540" r:id="rId93"/>
    <p:sldId id="694" r:id="rId94"/>
    <p:sldId id="695" r:id="rId95"/>
    <p:sldId id="696" r:id="rId96"/>
    <p:sldId id="846" r:id="rId97"/>
    <p:sldId id="847" r:id="rId98"/>
    <p:sldId id="848" r:id="rId99"/>
    <p:sldId id="849" r:id="rId100"/>
    <p:sldId id="850" r:id="rId101"/>
    <p:sldId id="852" r:id="rId102"/>
    <p:sldId id="493" r:id="rId103"/>
    <p:sldId id="534" r:id="rId104"/>
    <p:sldId id="535" r:id="rId105"/>
    <p:sldId id="494" r:id="rId106"/>
    <p:sldId id="495" r:id="rId107"/>
    <p:sldId id="490" r:id="rId108"/>
    <p:sldId id="460" r:id="rId109"/>
    <p:sldId id="853" r:id="rId110"/>
    <p:sldId id="476" r:id="rId111"/>
    <p:sldId id="854" r:id="rId112"/>
    <p:sldId id="478" r:id="rId113"/>
    <p:sldId id="395" r:id="rId114"/>
    <p:sldId id="398" r:id="rId115"/>
    <p:sldId id="318"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2683"/>
    <a:srgbClr val="4F22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86284" autoAdjust="0"/>
  </p:normalViewPr>
  <p:slideViewPr>
    <p:cSldViewPr snapToGrid="0">
      <p:cViewPr varScale="1">
        <p:scale>
          <a:sx n="99" d="100"/>
          <a:sy n="99" d="100"/>
        </p:scale>
        <p:origin x="48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F25C7F-4B36-43AB-B792-4540DD54B658}" type="doc">
      <dgm:prSet loTypeId="urn:microsoft.com/office/officeart/2005/8/layout/process2" loCatId="process" qsTypeId="urn:microsoft.com/office/officeart/2005/8/quickstyle/simple1" qsCatId="simple" csTypeId="urn:microsoft.com/office/officeart/2005/8/colors/accent1_2" csCatId="accent1" phldr="1"/>
      <dgm:spPr/>
    </dgm:pt>
    <dgm:pt modelId="{13AD3689-DE5F-4E10-B24E-FEAA93E8EBB7}">
      <dgm:prSet phldrT="[Text]" custT="1"/>
      <dgm:spPr/>
      <dgm:t>
        <a:bodyPr/>
        <a:lstStyle/>
        <a:p>
          <a:r>
            <a:rPr lang="en-US" sz="1600" dirty="0"/>
            <a:t>GnRH</a:t>
          </a:r>
        </a:p>
        <a:p>
          <a:r>
            <a:rPr lang="en-US" sz="1300" dirty="0"/>
            <a:t>Gonadotropin releasing hormone</a:t>
          </a:r>
        </a:p>
      </dgm:t>
    </dgm:pt>
    <dgm:pt modelId="{BED32A89-5262-4C90-AFEB-FC2DE787CF8C}" type="parTrans" cxnId="{075137FF-F5B0-45D5-8FA8-8DB9A78510F1}">
      <dgm:prSet/>
      <dgm:spPr/>
      <dgm:t>
        <a:bodyPr/>
        <a:lstStyle/>
        <a:p>
          <a:endParaRPr lang="en-US"/>
        </a:p>
      </dgm:t>
    </dgm:pt>
    <dgm:pt modelId="{7D1AF03A-F6F1-4C3B-835F-71524CF18A5D}" type="sibTrans" cxnId="{075137FF-F5B0-45D5-8FA8-8DB9A78510F1}">
      <dgm:prSet/>
      <dgm:spPr/>
      <dgm:t>
        <a:bodyPr/>
        <a:lstStyle/>
        <a:p>
          <a:endParaRPr lang="en-US"/>
        </a:p>
      </dgm:t>
    </dgm:pt>
    <dgm:pt modelId="{B85E299C-428A-4194-8CF8-821A40319047}">
      <dgm:prSet phldrT="[Text]"/>
      <dgm:spPr/>
      <dgm:t>
        <a:bodyPr/>
        <a:lstStyle/>
        <a:p>
          <a:r>
            <a:rPr lang="en-US" dirty="0"/>
            <a:t>FSH and LH</a:t>
          </a:r>
        </a:p>
      </dgm:t>
    </dgm:pt>
    <dgm:pt modelId="{6C02322A-370A-42DC-BCE0-EBE53C2F7754}" type="parTrans" cxnId="{1942443B-8305-4B4E-B4F7-00E56F542B1F}">
      <dgm:prSet/>
      <dgm:spPr/>
      <dgm:t>
        <a:bodyPr/>
        <a:lstStyle/>
        <a:p>
          <a:endParaRPr lang="en-US"/>
        </a:p>
      </dgm:t>
    </dgm:pt>
    <dgm:pt modelId="{650E0754-5BAB-4F44-A198-985C16D064DF}" type="sibTrans" cxnId="{1942443B-8305-4B4E-B4F7-00E56F542B1F}">
      <dgm:prSet/>
      <dgm:spPr/>
      <dgm:t>
        <a:bodyPr/>
        <a:lstStyle/>
        <a:p>
          <a:endParaRPr lang="en-US"/>
        </a:p>
      </dgm:t>
    </dgm:pt>
    <dgm:pt modelId="{95F6DE8F-B8D0-438A-B356-B9639E552A36}">
      <dgm:prSet phldrT="[Text]"/>
      <dgm:spPr/>
      <dgm:t>
        <a:bodyPr/>
        <a:lstStyle/>
        <a:p>
          <a:r>
            <a:rPr lang="en-US" dirty="0"/>
            <a:t>Gonads</a:t>
          </a:r>
        </a:p>
      </dgm:t>
    </dgm:pt>
    <dgm:pt modelId="{83C3DF9B-D77D-45F4-8781-BCABB5F930DB}" type="parTrans" cxnId="{4F1A09A9-356B-4FD0-823F-2F070CCE9158}">
      <dgm:prSet/>
      <dgm:spPr/>
      <dgm:t>
        <a:bodyPr/>
        <a:lstStyle/>
        <a:p>
          <a:endParaRPr lang="en-US"/>
        </a:p>
      </dgm:t>
    </dgm:pt>
    <dgm:pt modelId="{9CFA3738-E287-4B60-A673-71B312CB7ED2}" type="sibTrans" cxnId="{4F1A09A9-356B-4FD0-823F-2F070CCE9158}">
      <dgm:prSet/>
      <dgm:spPr/>
      <dgm:t>
        <a:bodyPr/>
        <a:lstStyle/>
        <a:p>
          <a:endParaRPr lang="en-US"/>
        </a:p>
      </dgm:t>
    </dgm:pt>
    <dgm:pt modelId="{5276CBE7-3420-4A3F-9516-6FA32BEC003B}" type="pres">
      <dgm:prSet presAssocID="{35F25C7F-4B36-43AB-B792-4540DD54B658}" presName="linearFlow" presStyleCnt="0">
        <dgm:presLayoutVars>
          <dgm:resizeHandles val="exact"/>
        </dgm:presLayoutVars>
      </dgm:prSet>
      <dgm:spPr/>
    </dgm:pt>
    <dgm:pt modelId="{95738B63-FBB2-46F1-8B20-DCD377F6228B}" type="pres">
      <dgm:prSet presAssocID="{13AD3689-DE5F-4E10-B24E-FEAA93E8EBB7}" presName="node" presStyleLbl="node1" presStyleIdx="0" presStyleCnt="3">
        <dgm:presLayoutVars>
          <dgm:bulletEnabled val="1"/>
        </dgm:presLayoutVars>
      </dgm:prSet>
      <dgm:spPr/>
    </dgm:pt>
    <dgm:pt modelId="{C443933D-DA8E-4DEB-8041-3187F563F688}" type="pres">
      <dgm:prSet presAssocID="{7D1AF03A-F6F1-4C3B-835F-71524CF18A5D}" presName="sibTrans" presStyleLbl="sibTrans2D1" presStyleIdx="0" presStyleCnt="2"/>
      <dgm:spPr/>
    </dgm:pt>
    <dgm:pt modelId="{92DEB8D2-E02E-4979-9088-3A4B2056B572}" type="pres">
      <dgm:prSet presAssocID="{7D1AF03A-F6F1-4C3B-835F-71524CF18A5D}" presName="connectorText" presStyleLbl="sibTrans2D1" presStyleIdx="0" presStyleCnt="2"/>
      <dgm:spPr/>
    </dgm:pt>
    <dgm:pt modelId="{1AF8F507-B937-4D80-AE29-88B2081A9F99}" type="pres">
      <dgm:prSet presAssocID="{B85E299C-428A-4194-8CF8-821A40319047}" presName="node" presStyleLbl="node1" presStyleIdx="1" presStyleCnt="3">
        <dgm:presLayoutVars>
          <dgm:bulletEnabled val="1"/>
        </dgm:presLayoutVars>
      </dgm:prSet>
      <dgm:spPr/>
    </dgm:pt>
    <dgm:pt modelId="{242E803B-F4F1-447E-8F28-E8689166E666}" type="pres">
      <dgm:prSet presAssocID="{650E0754-5BAB-4F44-A198-985C16D064DF}" presName="sibTrans" presStyleLbl="sibTrans2D1" presStyleIdx="1" presStyleCnt="2"/>
      <dgm:spPr/>
    </dgm:pt>
    <dgm:pt modelId="{41B4F998-15C6-4F25-B6ED-6C5977803DD7}" type="pres">
      <dgm:prSet presAssocID="{650E0754-5BAB-4F44-A198-985C16D064DF}" presName="connectorText" presStyleLbl="sibTrans2D1" presStyleIdx="1" presStyleCnt="2"/>
      <dgm:spPr/>
    </dgm:pt>
    <dgm:pt modelId="{7BEE58C8-56F9-4107-B846-3CE63EEC9484}" type="pres">
      <dgm:prSet presAssocID="{95F6DE8F-B8D0-438A-B356-B9639E552A36}" presName="node" presStyleLbl="node1" presStyleIdx="2" presStyleCnt="3">
        <dgm:presLayoutVars>
          <dgm:bulletEnabled val="1"/>
        </dgm:presLayoutVars>
      </dgm:prSet>
      <dgm:spPr/>
    </dgm:pt>
  </dgm:ptLst>
  <dgm:cxnLst>
    <dgm:cxn modelId="{1942443B-8305-4B4E-B4F7-00E56F542B1F}" srcId="{35F25C7F-4B36-43AB-B792-4540DD54B658}" destId="{B85E299C-428A-4194-8CF8-821A40319047}" srcOrd="1" destOrd="0" parTransId="{6C02322A-370A-42DC-BCE0-EBE53C2F7754}" sibTransId="{650E0754-5BAB-4F44-A198-985C16D064DF}"/>
    <dgm:cxn modelId="{B17BEE5F-E432-4E04-8DA5-9E39BF368B0D}" type="presOf" srcId="{650E0754-5BAB-4F44-A198-985C16D064DF}" destId="{242E803B-F4F1-447E-8F28-E8689166E666}" srcOrd="0" destOrd="0" presId="urn:microsoft.com/office/officeart/2005/8/layout/process2"/>
    <dgm:cxn modelId="{36122561-927D-4881-9609-550B354E975F}" type="presOf" srcId="{7D1AF03A-F6F1-4C3B-835F-71524CF18A5D}" destId="{92DEB8D2-E02E-4979-9088-3A4B2056B572}" srcOrd="1" destOrd="0" presId="urn:microsoft.com/office/officeart/2005/8/layout/process2"/>
    <dgm:cxn modelId="{CD2E4561-8766-4709-BDC0-D21747036970}" type="presOf" srcId="{7D1AF03A-F6F1-4C3B-835F-71524CF18A5D}" destId="{C443933D-DA8E-4DEB-8041-3187F563F688}" srcOrd="0" destOrd="0" presId="urn:microsoft.com/office/officeart/2005/8/layout/process2"/>
    <dgm:cxn modelId="{8D821050-1D58-4C17-8BF3-643A718975BA}" type="presOf" srcId="{B85E299C-428A-4194-8CF8-821A40319047}" destId="{1AF8F507-B937-4D80-AE29-88B2081A9F99}" srcOrd="0" destOrd="0" presId="urn:microsoft.com/office/officeart/2005/8/layout/process2"/>
    <dgm:cxn modelId="{120E768C-006E-430A-B201-F75160FB1166}" type="presOf" srcId="{13AD3689-DE5F-4E10-B24E-FEAA93E8EBB7}" destId="{95738B63-FBB2-46F1-8B20-DCD377F6228B}" srcOrd="0" destOrd="0" presId="urn:microsoft.com/office/officeart/2005/8/layout/process2"/>
    <dgm:cxn modelId="{F752E58D-86B4-4C34-8BAA-13477684467F}" type="presOf" srcId="{35F25C7F-4B36-43AB-B792-4540DD54B658}" destId="{5276CBE7-3420-4A3F-9516-6FA32BEC003B}" srcOrd="0" destOrd="0" presId="urn:microsoft.com/office/officeart/2005/8/layout/process2"/>
    <dgm:cxn modelId="{4F1A09A9-356B-4FD0-823F-2F070CCE9158}" srcId="{35F25C7F-4B36-43AB-B792-4540DD54B658}" destId="{95F6DE8F-B8D0-438A-B356-B9639E552A36}" srcOrd="2" destOrd="0" parTransId="{83C3DF9B-D77D-45F4-8781-BCABB5F930DB}" sibTransId="{9CFA3738-E287-4B60-A673-71B312CB7ED2}"/>
    <dgm:cxn modelId="{0AE8E1B5-E56B-477A-B0E5-8B2AB94D1D50}" type="presOf" srcId="{95F6DE8F-B8D0-438A-B356-B9639E552A36}" destId="{7BEE58C8-56F9-4107-B846-3CE63EEC9484}" srcOrd="0" destOrd="0" presId="urn:microsoft.com/office/officeart/2005/8/layout/process2"/>
    <dgm:cxn modelId="{8208DCB8-A3B1-4421-B970-E689C4CD6F5D}" type="presOf" srcId="{650E0754-5BAB-4F44-A198-985C16D064DF}" destId="{41B4F998-15C6-4F25-B6ED-6C5977803DD7}" srcOrd="1" destOrd="0" presId="urn:microsoft.com/office/officeart/2005/8/layout/process2"/>
    <dgm:cxn modelId="{075137FF-F5B0-45D5-8FA8-8DB9A78510F1}" srcId="{35F25C7F-4B36-43AB-B792-4540DD54B658}" destId="{13AD3689-DE5F-4E10-B24E-FEAA93E8EBB7}" srcOrd="0" destOrd="0" parTransId="{BED32A89-5262-4C90-AFEB-FC2DE787CF8C}" sibTransId="{7D1AF03A-F6F1-4C3B-835F-71524CF18A5D}"/>
    <dgm:cxn modelId="{4122950C-26CF-4557-A1A0-A525D6F8FD53}" type="presParOf" srcId="{5276CBE7-3420-4A3F-9516-6FA32BEC003B}" destId="{95738B63-FBB2-46F1-8B20-DCD377F6228B}" srcOrd="0" destOrd="0" presId="urn:microsoft.com/office/officeart/2005/8/layout/process2"/>
    <dgm:cxn modelId="{300E68A2-F1AC-4B43-960E-3EC16DED5C2D}" type="presParOf" srcId="{5276CBE7-3420-4A3F-9516-6FA32BEC003B}" destId="{C443933D-DA8E-4DEB-8041-3187F563F688}" srcOrd="1" destOrd="0" presId="urn:microsoft.com/office/officeart/2005/8/layout/process2"/>
    <dgm:cxn modelId="{1CE4D95E-5ED2-4AC1-B7C8-5CF749689A71}" type="presParOf" srcId="{C443933D-DA8E-4DEB-8041-3187F563F688}" destId="{92DEB8D2-E02E-4979-9088-3A4B2056B572}" srcOrd="0" destOrd="0" presId="urn:microsoft.com/office/officeart/2005/8/layout/process2"/>
    <dgm:cxn modelId="{C35BD72D-32FA-4DBB-AB23-CFF8DD895C0D}" type="presParOf" srcId="{5276CBE7-3420-4A3F-9516-6FA32BEC003B}" destId="{1AF8F507-B937-4D80-AE29-88B2081A9F99}" srcOrd="2" destOrd="0" presId="urn:microsoft.com/office/officeart/2005/8/layout/process2"/>
    <dgm:cxn modelId="{A2CD6D21-EE9C-43E9-A40F-523BA1443105}" type="presParOf" srcId="{5276CBE7-3420-4A3F-9516-6FA32BEC003B}" destId="{242E803B-F4F1-447E-8F28-E8689166E666}" srcOrd="3" destOrd="0" presId="urn:microsoft.com/office/officeart/2005/8/layout/process2"/>
    <dgm:cxn modelId="{ADE651FE-292D-480B-8571-02EA8E6D3FA2}" type="presParOf" srcId="{242E803B-F4F1-447E-8F28-E8689166E666}" destId="{41B4F998-15C6-4F25-B6ED-6C5977803DD7}" srcOrd="0" destOrd="0" presId="urn:microsoft.com/office/officeart/2005/8/layout/process2"/>
    <dgm:cxn modelId="{782739C1-4576-43BD-AA63-04B538FB47B5}" type="presParOf" srcId="{5276CBE7-3420-4A3F-9516-6FA32BEC003B}" destId="{7BEE58C8-56F9-4107-B846-3CE63EEC9484}"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F25C7F-4B36-43AB-B792-4540DD54B658}" type="doc">
      <dgm:prSet loTypeId="urn:microsoft.com/office/officeart/2005/8/layout/process2" loCatId="process" qsTypeId="urn:microsoft.com/office/officeart/2005/8/quickstyle/simple1" qsCatId="simple" csTypeId="urn:microsoft.com/office/officeart/2005/8/colors/accent1_2" csCatId="accent1" phldr="1"/>
      <dgm:spPr/>
    </dgm:pt>
    <dgm:pt modelId="{13AD3689-DE5F-4E10-B24E-FEAA93E8EBB7}">
      <dgm:prSet phldrT="[Text]" custT="1"/>
      <dgm:spPr/>
      <dgm:t>
        <a:bodyPr/>
        <a:lstStyle/>
        <a:p>
          <a:r>
            <a:rPr lang="en-US" sz="1600" dirty="0"/>
            <a:t>CRH </a:t>
          </a:r>
        </a:p>
        <a:p>
          <a:r>
            <a:rPr lang="en-US" sz="1300" dirty="0" err="1"/>
            <a:t>Corticotropin</a:t>
          </a:r>
          <a:r>
            <a:rPr lang="en-US" sz="1300" dirty="0"/>
            <a:t> releasing hormone</a:t>
          </a:r>
        </a:p>
      </dgm:t>
    </dgm:pt>
    <dgm:pt modelId="{BED32A89-5262-4C90-AFEB-FC2DE787CF8C}" type="parTrans" cxnId="{075137FF-F5B0-45D5-8FA8-8DB9A78510F1}">
      <dgm:prSet/>
      <dgm:spPr/>
      <dgm:t>
        <a:bodyPr/>
        <a:lstStyle/>
        <a:p>
          <a:endParaRPr lang="en-US"/>
        </a:p>
      </dgm:t>
    </dgm:pt>
    <dgm:pt modelId="{7D1AF03A-F6F1-4C3B-835F-71524CF18A5D}" type="sibTrans" cxnId="{075137FF-F5B0-45D5-8FA8-8DB9A78510F1}">
      <dgm:prSet/>
      <dgm:spPr/>
      <dgm:t>
        <a:bodyPr/>
        <a:lstStyle/>
        <a:p>
          <a:endParaRPr lang="en-US"/>
        </a:p>
      </dgm:t>
    </dgm:pt>
    <dgm:pt modelId="{B85E299C-428A-4194-8CF8-821A40319047}">
      <dgm:prSet phldrT="[Text]"/>
      <dgm:spPr/>
      <dgm:t>
        <a:bodyPr/>
        <a:lstStyle/>
        <a:p>
          <a:r>
            <a:rPr lang="en-US" dirty="0"/>
            <a:t>ACTH</a:t>
          </a:r>
        </a:p>
      </dgm:t>
    </dgm:pt>
    <dgm:pt modelId="{6C02322A-370A-42DC-BCE0-EBE53C2F7754}" type="parTrans" cxnId="{1942443B-8305-4B4E-B4F7-00E56F542B1F}">
      <dgm:prSet/>
      <dgm:spPr/>
      <dgm:t>
        <a:bodyPr/>
        <a:lstStyle/>
        <a:p>
          <a:endParaRPr lang="en-US"/>
        </a:p>
      </dgm:t>
    </dgm:pt>
    <dgm:pt modelId="{650E0754-5BAB-4F44-A198-985C16D064DF}" type="sibTrans" cxnId="{1942443B-8305-4B4E-B4F7-00E56F542B1F}">
      <dgm:prSet/>
      <dgm:spPr/>
      <dgm:t>
        <a:bodyPr/>
        <a:lstStyle/>
        <a:p>
          <a:endParaRPr lang="en-US"/>
        </a:p>
      </dgm:t>
    </dgm:pt>
    <dgm:pt modelId="{95F6DE8F-B8D0-438A-B356-B9639E552A36}">
      <dgm:prSet phldrT="[Text]"/>
      <dgm:spPr/>
      <dgm:t>
        <a:bodyPr/>
        <a:lstStyle/>
        <a:p>
          <a:r>
            <a:rPr lang="en-US" dirty="0"/>
            <a:t>Adrenal glands</a:t>
          </a:r>
        </a:p>
      </dgm:t>
    </dgm:pt>
    <dgm:pt modelId="{83C3DF9B-D77D-45F4-8781-BCABB5F930DB}" type="parTrans" cxnId="{4F1A09A9-356B-4FD0-823F-2F070CCE9158}">
      <dgm:prSet/>
      <dgm:spPr/>
      <dgm:t>
        <a:bodyPr/>
        <a:lstStyle/>
        <a:p>
          <a:endParaRPr lang="en-US"/>
        </a:p>
      </dgm:t>
    </dgm:pt>
    <dgm:pt modelId="{9CFA3738-E287-4B60-A673-71B312CB7ED2}" type="sibTrans" cxnId="{4F1A09A9-356B-4FD0-823F-2F070CCE9158}">
      <dgm:prSet/>
      <dgm:spPr/>
      <dgm:t>
        <a:bodyPr/>
        <a:lstStyle/>
        <a:p>
          <a:endParaRPr lang="en-US"/>
        </a:p>
      </dgm:t>
    </dgm:pt>
    <dgm:pt modelId="{5276CBE7-3420-4A3F-9516-6FA32BEC003B}" type="pres">
      <dgm:prSet presAssocID="{35F25C7F-4B36-43AB-B792-4540DD54B658}" presName="linearFlow" presStyleCnt="0">
        <dgm:presLayoutVars>
          <dgm:resizeHandles val="exact"/>
        </dgm:presLayoutVars>
      </dgm:prSet>
      <dgm:spPr/>
    </dgm:pt>
    <dgm:pt modelId="{95738B63-FBB2-46F1-8B20-DCD377F6228B}" type="pres">
      <dgm:prSet presAssocID="{13AD3689-DE5F-4E10-B24E-FEAA93E8EBB7}" presName="node" presStyleLbl="node1" presStyleIdx="0" presStyleCnt="3">
        <dgm:presLayoutVars>
          <dgm:bulletEnabled val="1"/>
        </dgm:presLayoutVars>
      </dgm:prSet>
      <dgm:spPr/>
    </dgm:pt>
    <dgm:pt modelId="{C443933D-DA8E-4DEB-8041-3187F563F688}" type="pres">
      <dgm:prSet presAssocID="{7D1AF03A-F6F1-4C3B-835F-71524CF18A5D}" presName="sibTrans" presStyleLbl="sibTrans2D1" presStyleIdx="0" presStyleCnt="2"/>
      <dgm:spPr/>
    </dgm:pt>
    <dgm:pt modelId="{92DEB8D2-E02E-4979-9088-3A4B2056B572}" type="pres">
      <dgm:prSet presAssocID="{7D1AF03A-F6F1-4C3B-835F-71524CF18A5D}" presName="connectorText" presStyleLbl="sibTrans2D1" presStyleIdx="0" presStyleCnt="2"/>
      <dgm:spPr/>
    </dgm:pt>
    <dgm:pt modelId="{1AF8F507-B937-4D80-AE29-88B2081A9F99}" type="pres">
      <dgm:prSet presAssocID="{B85E299C-428A-4194-8CF8-821A40319047}" presName="node" presStyleLbl="node1" presStyleIdx="1" presStyleCnt="3">
        <dgm:presLayoutVars>
          <dgm:bulletEnabled val="1"/>
        </dgm:presLayoutVars>
      </dgm:prSet>
      <dgm:spPr/>
    </dgm:pt>
    <dgm:pt modelId="{242E803B-F4F1-447E-8F28-E8689166E666}" type="pres">
      <dgm:prSet presAssocID="{650E0754-5BAB-4F44-A198-985C16D064DF}" presName="sibTrans" presStyleLbl="sibTrans2D1" presStyleIdx="1" presStyleCnt="2"/>
      <dgm:spPr/>
    </dgm:pt>
    <dgm:pt modelId="{41B4F998-15C6-4F25-B6ED-6C5977803DD7}" type="pres">
      <dgm:prSet presAssocID="{650E0754-5BAB-4F44-A198-985C16D064DF}" presName="connectorText" presStyleLbl="sibTrans2D1" presStyleIdx="1" presStyleCnt="2"/>
      <dgm:spPr/>
    </dgm:pt>
    <dgm:pt modelId="{7BEE58C8-56F9-4107-B846-3CE63EEC9484}" type="pres">
      <dgm:prSet presAssocID="{95F6DE8F-B8D0-438A-B356-B9639E552A36}" presName="node" presStyleLbl="node1" presStyleIdx="2" presStyleCnt="3">
        <dgm:presLayoutVars>
          <dgm:bulletEnabled val="1"/>
        </dgm:presLayoutVars>
      </dgm:prSet>
      <dgm:spPr/>
    </dgm:pt>
  </dgm:ptLst>
  <dgm:cxnLst>
    <dgm:cxn modelId="{1942443B-8305-4B4E-B4F7-00E56F542B1F}" srcId="{35F25C7F-4B36-43AB-B792-4540DD54B658}" destId="{B85E299C-428A-4194-8CF8-821A40319047}" srcOrd="1" destOrd="0" parTransId="{6C02322A-370A-42DC-BCE0-EBE53C2F7754}" sibTransId="{650E0754-5BAB-4F44-A198-985C16D064DF}"/>
    <dgm:cxn modelId="{B17BEE5F-E432-4E04-8DA5-9E39BF368B0D}" type="presOf" srcId="{650E0754-5BAB-4F44-A198-985C16D064DF}" destId="{242E803B-F4F1-447E-8F28-E8689166E666}" srcOrd="0" destOrd="0" presId="urn:microsoft.com/office/officeart/2005/8/layout/process2"/>
    <dgm:cxn modelId="{36122561-927D-4881-9609-550B354E975F}" type="presOf" srcId="{7D1AF03A-F6F1-4C3B-835F-71524CF18A5D}" destId="{92DEB8D2-E02E-4979-9088-3A4B2056B572}" srcOrd="1" destOrd="0" presId="urn:microsoft.com/office/officeart/2005/8/layout/process2"/>
    <dgm:cxn modelId="{CD2E4561-8766-4709-BDC0-D21747036970}" type="presOf" srcId="{7D1AF03A-F6F1-4C3B-835F-71524CF18A5D}" destId="{C443933D-DA8E-4DEB-8041-3187F563F688}" srcOrd="0" destOrd="0" presId="urn:microsoft.com/office/officeart/2005/8/layout/process2"/>
    <dgm:cxn modelId="{8D821050-1D58-4C17-8BF3-643A718975BA}" type="presOf" srcId="{B85E299C-428A-4194-8CF8-821A40319047}" destId="{1AF8F507-B937-4D80-AE29-88B2081A9F99}" srcOrd="0" destOrd="0" presId="urn:microsoft.com/office/officeart/2005/8/layout/process2"/>
    <dgm:cxn modelId="{120E768C-006E-430A-B201-F75160FB1166}" type="presOf" srcId="{13AD3689-DE5F-4E10-B24E-FEAA93E8EBB7}" destId="{95738B63-FBB2-46F1-8B20-DCD377F6228B}" srcOrd="0" destOrd="0" presId="urn:microsoft.com/office/officeart/2005/8/layout/process2"/>
    <dgm:cxn modelId="{F752E58D-86B4-4C34-8BAA-13477684467F}" type="presOf" srcId="{35F25C7F-4B36-43AB-B792-4540DD54B658}" destId="{5276CBE7-3420-4A3F-9516-6FA32BEC003B}" srcOrd="0" destOrd="0" presId="urn:microsoft.com/office/officeart/2005/8/layout/process2"/>
    <dgm:cxn modelId="{4F1A09A9-356B-4FD0-823F-2F070CCE9158}" srcId="{35F25C7F-4B36-43AB-B792-4540DD54B658}" destId="{95F6DE8F-B8D0-438A-B356-B9639E552A36}" srcOrd="2" destOrd="0" parTransId="{83C3DF9B-D77D-45F4-8781-BCABB5F930DB}" sibTransId="{9CFA3738-E287-4B60-A673-71B312CB7ED2}"/>
    <dgm:cxn modelId="{0AE8E1B5-E56B-477A-B0E5-8B2AB94D1D50}" type="presOf" srcId="{95F6DE8F-B8D0-438A-B356-B9639E552A36}" destId="{7BEE58C8-56F9-4107-B846-3CE63EEC9484}" srcOrd="0" destOrd="0" presId="urn:microsoft.com/office/officeart/2005/8/layout/process2"/>
    <dgm:cxn modelId="{8208DCB8-A3B1-4421-B970-E689C4CD6F5D}" type="presOf" srcId="{650E0754-5BAB-4F44-A198-985C16D064DF}" destId="{41B4F998-15C6-4F25-B6ED-6C5977803DD7}" srcOrd="1" destOrd="0" presId="urn:microsoft.com/office/officeart/2005/8/layout/process2"/>
    <dgm:cxn modelId="{075137FF-F5B0-45D5-8FA8-8DB9A78510F1}" srcId="{35F25C7F-4B36-43AB-B792-4540DD54B658}" destId="{13AD3689-DE5F-4E10-B24E-FEAA93E8EBB7}" srcOrd="0" destOrd="0" parTransId="{BED32A89-5262-4C90-AFEB-FC2DE787CF8C}" sibTransId="{7D1AF03A-F6F1-4C3B-835F-71524CF18A5D}"/>
    <dgm:cxn modelId="{4122950C-26CF-4557-A1A0-A525D6F8FD53}" type="presParOf" srcId="{5276CBE7-3420-4A3F-9516-6FA32BEC003B}" destId="{95738B63-FBB2-46F1-8B20-DCD377F6228B}" srcOrd="0" destOrd="0" presId="urn:microsoft.com/office/officeart/2005/8/layout/process2"/>
    <dgm:cxn modelId="{300E68A2-F1AC-4B43-960E-3EC16DED5C2D}" type="presParOf" srcId="{5276CBE7-3420-4A3F-9516-6FA32BEC003B}" destId="{C443933D-DA8E-4DEB-8041-3187F563F688}" srcOrd="1" destOrd="0" presId="urn:microsoft.com/office/officeart/2005/8/layout/process2"/>
    <dgm:cxn modelId="{1CE4D95E-5ED2-4AC1-B7C8-5CF749689A71}" type="presParOf" srcId="{C443933D-DA8E-4DEB-8041-3187F563F688}" destId="{92DEB8D2-E02E-4979-9088-3A4B2056B572}" srcOrd="0" destOrd="0" presId="urn:microsoft.com/office/officeart/2005/8/layout/process2"/>
    <dgm:cxn modelId="{C35BD72D-32FA-4DBB-AB23-CFF8DD895C0D}" type="presParOf" srcId="{5276CBE7-3420-4A3F-9516-6FA32BEC003B}" destId="{1AF8F507-B937-4D80-AE29-88B2081A9F99}" srcOrd="2" destOrd="0" presId="urn:microsoft.com/office/officeart/2005/8/layout/process2"/>
    <dgm:cxn modelId="{A2CD6D21-EE9C-43E9-A40F-523BA1443105}" type="presParOf" srcId="{5276CBE7-3420-4A3F-9516-6FA32BEC003B}" destId="{242E803B-F4F1-447E-8F28-E8689166E666}" srcOrd="3" destOrd="0" presId="urn:microsoft.com/office/officeart/2005/8/layout/process2"/>
    <dgm:cxn modelId="{ADE651FE-292D-480B-8571-02EA8E6D3FA2}" type="presParOf" srcId="{242E803B-F4F1-447E-8F28-E8689166E666}" destId="{41B4F998-15C6-4F25-B6ED-6C5977803DD7}" srcOrd="0" destOrd="0" presId="urn:microsoft.com/office/officeart/2005/8/layout/process2"/>
    <dgm:cxn modelId="{782739C1-4576-43BD-AA63-04B538FB47B5}" type="presParOf" srcId="{5276CBE7-3420-4A3F-9516-6FA32BEC003B}" destId="{7BEE58C8-56F9-4107-B846-3CE63EEC9484}" srcOrd="4"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F25C7F-4B36-43AB-B792-4540DD54B658}" type="doc">
      <dgm:prSet loTypeId="urn:microsoft.com/office/officeart/2005/8/layout/process2" loCatId="process" qsTypeId="urn:microsoft.com/office/officeart/2005/8/quickstyle/simple1" qsCatId="simple" csTypeId="urn:microsoft.com/office/officeart/2005/8/colors/accent1_2" csCatId="accent1" phldr="1"/>
      <dgm:spPr/>
    </dgm:pt>
    <dgm:pt modelId="{13AD3689-DE5F-4E10-B24E-FEAA93E8EBB7}">
      <dgm:prSet phldrT="[Text]" custT="1"/>
      <dgm:spPr/>
      <dgm:t>
        <a:bodyPr/>
        <a:lstStyle/>
        <a:p>
          <a:r>
            <a:rPr lang="en-US" sz="1600" dirty="0"/>
            <a:t>TRH</a:t>
          </a:r>
        </a:p>
        <a:p>
          <a:r>
            <a:rPr lang="en-US" sz="1300" dirty="0"/>
            <a:t>Thyrotropin releasing hormone</a:t>
          </a:r>
        </a:p>
      </dgm:t>
    </dgm:pt>
    <dgm:pt modelId="{BED32A89-5262-4C90-AFEB-FC2DE787CF8C}" type="parTrans" cxnId="{075137FF-F5B0-45D5-8FA8-8DB9A78510F1}">
      <dgm:prSet/>
      <dgm:spPr/>
      <dgm:t>
        <a:bodyPr/>
        <a:lstStyle/>
        <a:p>
          <a:endParaRPr lang="en-US"/>
        </a:p>
      </dgm:t>
    </dgm:pt>
    <dgm:pt modelId="{7D1AF03A-F6F1-4C3B-835F-71524CF18A5D}" type="sibTrans" cxnId="{075137FF-F5B0-45D5-8FA8-8DB9A78510F1}">
      <dgm:prSet/>
      <dgm:spPr/>
      <dgm:t>
        <a:bodyPr/>
        <a:lstStyle/>
        <a:p>
          <a:endParaRPr lang="en-US"/>
        </a:p>
      </dgm:t>
    </dgm:pt>
    <dgm:pt modelId="{B85E299C-428A-4194-8CF8-821A40319047}">
      <dgm:prSet phldrT="[Text]"/>
      <dgm:spPr/>
      <dgm:t>
        <a:bodyPr/>
        <a:lstStyle/>
        <a:p>
          <a:r>
            <a:rPr lang="en-US" dirty="0"/>
            <a:t>TSH</a:t>
          </a:r>
        </a:p>
      </dgm:t>
    </dgm:pt>
    <dgm:pt modelId="{6C02322A-370A-42DC-BCE0-EBE53C2F7754}" type="parTrans" cxnId="{1942443B-8305-4B4E-B4F7-00E56F542B1F}">
      <dgm:prSet/>
      <dgm:spPr/>
      <dgm:t>
        <a:bodyPr/>
        <a:lstStyle/>
        <a:p>
          <a:endParaRPr lang="en-US"/>
        </a:p>
      </dgm:t>
    </dgm:pt>
    <dgm:pt modelId="{650E0754-5BAB-4F44-A198-985C16D064DF}" type="sibTrans" cxnId="{1942443B-8305-4B4E-B4F7-00E56F542B1F}">
      <dgm:prSet/>
      <dgm:spPr/>
      <dgm:t>
        <a:bodyPr/>
        <a:lstStyle/>
        <a:p>
          <a:endParaRPr lang="en-US"/>
        </a:p>
      </dgm:t>
    </dgm:pt>
    <dgm:pt modelId="{95F6DE8F-B8D0-438A-B356-B9639E552A36}">
      <dgm:prSet phldrT="[Text]"/>
      <dgm:spPr/>
      <dgm:t>
        <a:bodyPr/>
        <a:lstStyle/>
        <a:p>
          <a:r>
            <a:rPr lang="en-US" dirty="0"/>
            <a:t>Thyroid</a:t>
          </a:r>
        </a:p>
      </dgm:t>
    </dgm:pt>
    <dgm:pt modelId="{83C3DF9B-D77D-45F4-8781-BCABB5F930DB}" type="parTrans" cxnId="{4F1A09A9-356B-4FD0-823F-2F070CCE9158}">
      <dgm:prSet/>
      <dgm:spPr/>
      <dgm:t>
        <a:bodyPr/>
        <a:lstStyle/>
        <a:p>
          <a:endParaRPr lang="en-US"/>
        </a:p>
      </dgm:t>
    </dgm:pt>
    <dgm:pt modelId="{9CFA3738-E287-4B60-A673-71B312CB7ED2}" type="sibTrans" cxnId="{4F1A09A9-356B-4FD0-823F-2F070CCE9158}">
      <dgm:prSet/>
      <dgm:spPr/>
      <dgm:t>
        <a:bodyPr/>
        <a:lstStyle/>
        <a:p>
          <a:endParaRPr lang="en-US"/>
        </a:p>
      </dgm:t>
    </dgm:pt>
    <dgm:pt modelId="{5276CBE7-3420-4A3F-9516-6FA32BEC003B}" type="pres">
      <dgm:prSet presAssocID="{35F25C7F-4B36-43AB-B792-4540DD54B658}" presName="linearFlow" presStyleCnt="0">
        <dgm:presLayoutVars>
          <dgm:resizeHandles val="exact"/>
        </dgm:presLayoutVars>
      </dgm:prSet>
      <dgm:spPr/>
    </dgm:pt>
    <dgm:pt modelId="{95738B63-FBB2-46F1-8B20-DCD377F6228B}" type="pres">
      <dgm:prSet presAssocID="{13AD3689-DE5F-4E10-B24E-FEAA93E8EBB7}" presName="node" presStyleLbl="node1" presStyleIdx="0" presStyleCnt="3" custScaleX="99706" custLinFactNeighborX="857" custLinFactNeighborY="-391">
        <dgm:presLayoutVars>
          <dgm:bulletEnabled val="1"/>
        </dgm:presLayoutVars>
      </dgm:prSet>
      <dgm:spPr/>
    </dgm:pt>
    <dgm:pt modelId="{C443933D-DA8E-4DEB-8041-3187F563F688}" type="pres">
      <dgm:prSet presAssocID="{7D1AF03A-F6F1-4C3B-835F-71524CF18A5D}" presName="sibTrans" presStyleLbl="sibTrans2D1" presStyleIdx="0" presStyleCnt="2"/>
      <dgm:spPr/>
    </dgm:pt>
    <dgm:pt modelId="{92DEB8D2-E02E-4979-9088-3A4B2056B572}" type="pres">
      <dgm:prSet presAssocID="{7D1AF03A-F6F1-4C3B-835F-71524CF18A5D}" presName="connectorText" presStyleLbl="sibTrans2D1" presStyleIdx="0" presStyleCnt="2"/>
      <dgm:spPr/>
    </dgm:pt>
    <dgm:pt modelId="{1AF8F507-B937-4D80-AE29-88B2081A9F99}" type="pres">
      <dgm:prSet presAssocID="{B85E299C-428A-4194-8CF8-821A40319047}" presName="node" presStyleLbl="node1" presStyleIdx="1" presStyleCnt="3">
        <dgm:presLayoutVars>
          <dgm:bulletEnabled val="1"/>
        </dgm:presLayoutVars>
      </dgm:prSet>
      <dgm:spPr/>
    </dgm:pt>
    <dgm:pt modelId="{242E803B-F4F1-447E-8F28-E8689166E666}" type="pres">
      <dgm:prSet presAssocID="{650E0754-5BAB-4F44-A198-985C16D064DF}" presName="sibTrans" presStyleLbl="sibTrans2D1" presStyleIdx="1" presStyleCnt="2"/>
      <dgm:spPr/>
    </dgm:pt>
    <dgm:pt modelId="{41B4F998-15C6-4F25-B6ED-6C5977803DD7}" type="pres">
      <dgm:prSet presAssocID="{650E0754-5BAB-4F44-A198-985C16D064DF}" presName="connectorText" presStyleLbl="sibTrans2D1" presStyleIdx="1" presStyleCnt="2"/>
      <dgm:spPr/>
    </dgm:pt>
    <dgm:pt modelId="{7BEE58C8-56F9-4107-B846-3CE63EEC9484}" type="pres">
      <dgm:prSet presAssocID="{95F6DE8F-B8D0-438A-B356-B9639E552A36}" presName="node" presStyleLbl="node1" presStyleIdx="2" presStyleCnt="3" custLinFactNeighborX="315" custLinFactNeighborY="5756">
        <dgm:presLayoutVars>
          <dgm:bulletEnabled val="1"/>
        </dgm:presLayoutVars>
      </dgm:prSet>
      <dgm:spPr/>
    </dgm:pt>
  </dgm:ptLst>
  <dgm:cxnLst>
    <dgm:cxn modelId="{1942443B-8305-4B4E-B4F7-00E56F542B1F}" srcId="{35F25C7F-4B36-43AB-B792-4540DD54B658}" destId="{B85E299C-428A-4194-8CF8-821A40319047}" srcOrd="1" destOrd="0" parTransId="{6C02322A-370A-42DC-BCE0-EBE53C2F7754}" sibTransId="{650E0754-5BAB-4F44-A198-985C16D064DF}"/>
    <dgm:cxn modelId="{B17BEE5F-E432-4E04-8DA5-9E39BF368B0D}" type="presOf" srcId="{650E0754-5BAB-4F44-A198-985C16D064DF}" destId="{242E803B-F4F1-447E-8F28-E8689166E666}" srcOrd="0" destOrd="0" presId="urn:microsoft.com/office/officeart/2005/8/layout/process2"/>
    <dgm:cxn modelId="{36122561-927D-4881-9609-550B354E975F}" type="presOf" srcId="{7D1AF03A-F6F1-4C3B-835F-71524CF18A5D}" destId="{92DEB8D2-E02E-4979-9088-3A4B2056B572}" srcOrd="1" destOrd="0" presId="urn:microsoft.com/office/officeart/2005/8/layout/process2"/>
    <dgm:cxn modelId="{CD2E4561-8766-4709-BDC0-D21747036970}" type="presOf" srcId="{7D1AF03A-F6F1-4C3B-835F-71524CF18A5D}" destId="{C443933D-DA8E-4DEB-8041-3187F563F688}" srcOrd="0" destOrd="0" presId="urn:microsoft.com/office/officeart/2005/8/layout/process2"/>
    <dgm:cxn modelId="{8D821050-1D58-4C17-8BF3-643A718975BA}" type="presOf" srcId="{B85E299C-428A-4194-8CF8-821A40319047}" destId="{1AF8F507-B937-4D80-AE29-88B2081A9F99}" srcOrd="0" destOrd="0" presId="urn:microsoft.com/office/officeart/2005/8/layout/process2"/>
    <dgm:cxn modelId="{120E768C-006E-430A-B201-F75160FB1166}" type="presOf" srcId="{13AD3689-DE5F-4E10-B24E-FEAA93E8EBB7}" destId="{95738B63-FBB2-46F1-8B20-DCD377F6228B}" srcOrd="0" destOrd="0" presId="urn:microsoft.com/office/officeart/2005/8/layout/process2"/>
    <dgm:cxn modelId="{F752E58D-86B4-4C34-8BAA-13477684467F}" type="presOf" srcId="{35F25C7F-4B36-43AB-B792-4540DD54B658}" destId="{5276CBE7-3420-4A3F-9516-6FA32BEC003B}" srcOrd="0" destOrd="0" presId="urn:microsoft.com/office/officeart/2005/8/layout/process2"/>
    <dgm:cxn modelId="{4F1A09A9-356B-4FD0-823F-2F070CCE9158}" srcId="{35F25C7F-4B36-43AB-B792-4540DD54B658}" destId="{95F6DE8F-B8D0-438A-B356-B9639E552A36}" srcOrd="2" destOrd="0" parTransId="{83C3DF9B-D77D-45F4-8781-BCABB5F930DB}" sibTransId="{9CFA3738-E287-4B60-A673-71B312CB7ED2}"/>
    <dgm:cxn modelId="{0AE8E1B5-E56B-477A-B0E5-8B2AB94D1D50}" type="presOf" srcId="{95F6DE8F-B8D0-438A-B356-B9639E552A36}" destId="{7BEE58C8-56F9-4107-B846-3CE63EEC9484}" srcOrd="0" destOrd="0" presId="urn:microsoft.com/office/officeart/2005/8/layout/process2"/>
    <dgm:cxn modelId="{8208DCB8-A3B1-4421-B970-E689C4CD6F5D}" type="presOf" srcId="{650E0754-5BAB-4F44-A198-985C16D064DF}" destId="{41B4F998-15C6-4F25-B6ED-6C5977803DD7}" srcOrd="1" destOrd="0" presId="urn:microsoft.com/office/officeart/2005/8/layout/process2"/>
    <dgm:cxn modelId="{075137FF-F5B0-45D5-8FA8-8DB9A78510F1}" srcId="{35F25C7F-4B36-43AB-B792-4540DD54B658}" destId="{13AD3689-DE5F-4E10-B24E-FEAA93E8EBB7}" srcOrd="0" destOrd="0" parTransId="{BED32A89-5262-4C90-AFEB-FC2DE787CF8C}" sibTransId="{7D1AF03A-F6F1-4C3B-835F-71524CF18A5D}"/>
    <dgm:cxn modelId="{4122950C-26CF-4557-A1A0-A525D6F8FD53}" type="presParOf" srcId="{5276CBE7-3420-4A3F-9516-6FA32BEC003B}" destId="{95738B63-FBB2-46F1-8B20-DCD377F6228B}" srcOrd="0" destOrd="0" presId="urn:microsoft.com/office/officeart/2005/8/layout/process2"/>
    <dgm:cxn modelId="{300E68A2-F1AC-4B43-960E-3EC16DED5C2D}" type="presParOf" srcId="{5276CBE7-3420-4A3F-9516-6FA32BEC003B}" destId="{C443933D-DA8E-4DEB-8041-3187F563F688}" srcOrd="1" destOrd="0" presId="urn:microsoft.com/office/officeart/2005/8/layout/process2"/>
    <dgm:cxn modelId="{1CE4D95E-5ED2-4AC1-B7C8-5CF749689A71}" type="presParOf" srcId="{C443933D-DA8E-4DEB-8041-3187F563F688}" destId="{92DEB8D2-E02E-4979-9088-3A4B2056B572}" srcOrd="0" destOrd="0" presId="urn:microsoft.com/office/officeart/2005/8/layout/process2"/>
    <dgm:cxn modelId="{C35BD72D-32FA-4DBB-AB23-CFF8DD895C0D}" type="presParOf" srcId="{5276CBE7-3420-4A3F-9516-6FA32BEC003B}" destId="{1AF8F507-B937-4D80-AE29-88B2081A9F99}" srcOrd="2" destOrd="0" presId="urn:microsoft.com/office/officeart/2005/8/layout/process2"/>
    <dgm:cxn modelId="{A2CD6D21-EE9C-43E9-A40F-523BA1443105}" type="presParOf" srcId="{5276CBE7-3420-4A3F-9516-6FA32BEC003B}" destId="{242E803B-F4F1-447E-8F28-E8689166E666}" srcOrd="3" destOrd="0" presId="urn:microsoft.com/office/officeart/2005/8/layout/process2"/>
    <dgm:cxn modelId="{ADE651FE-292D-480B-8571-02EA8E6D3FA2}" type="presParOf" srcId="{242E803B-F4F1-447E-8F28-E8689166E666}" destId="{41B4F998-15C6-4F25-B6ED-6C5977803DD7}" srcOrd="0" destOrd="0" presId="urn:microsoft.com/office/officeart/2005/8/layout/process2"/>
    <dgm:cxn modelId="{782739C1-4576-43BD-AA63-04B538FB47B5}" type="presParOf" srcId="{5276CBE7-3420-4A3F-9516-6FA32BEC003B}" destId="{7BEE58C8-56F9-4107-B846-3CE63EEC9484}" srcOrd="4" destOrd="0" presId="urn:microsoft.com/office/officeart/2005/8/layout/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F25C7F-4B36-43AB-B792-4540DD54B658}" type="doc">
      <dgm:prSet loTypeId="urn:microsoft.com/office/officeart/2005/8/layout/process2" loCatId="process" qsTypeId="urn:microsoft.com/office/officeart/2005/8/quickstyle/simple1" qsCatId="simple" csTypeId="urn:microsoft.com/office/officeart/2005/8/colors/accent1_2" csCatId="accent1" phldr="1"/>
      <dgm:spPr/>
    </dgm:pt>
    <dgm:pt modelId="{13AD3689-DE5F-4E10-B24E-FEAA93E8EBB7}">
      <dgm:prSet phldrT="[Text]" custT="1"/>
      <dgm:spPr/>
      <dgm:t>
        <a:bodyPr/>
        <a:lstStyle/>
        <a:p>
          <a:r>
            <a:rPr lang="en-US" sz="1600" dirty="0"/>
            <a:t>Dopamine</a:t>
          </a:r>
        </a:p>
        <a:p>
          <a:r>
            <a:rPr lang="en-US" sz="1600" dirty="0"/>
            <a:t>(Inhibitory)</a:t>
          </a:r>
        </a:p>
      </dgm:t>
    </dgm:pt>
    <dgm:pt modelId="{BED32A89-5262-4C90-AFEB-FC2DE787CF8C}" type="parTrans" cxnId="{075137FF-F5B0-45D5-8FA8-8DB9A78510F1}">
      <dgm:prSet/>
      <dgm:spPr/>
      <dgm:t>
        <a:bodyPr/>
        <a:lstStyle/>
        <a:p>
          <a:endParaRPr lang="en-US"/>
        </a:p>
      </dgm:t>
    </dgm:pt>
    <dgm:pt modelId="{7D1AF03A-F6F1-4C3B-835F-71524CF18A5D}" type="sibTrans" cxnId="{075137FF-F5B0-45D5-8FA8-8DB9A78510F1}">
      <dgm:prSet/>
      <dgm:spPr/>
      <dgm:t>
        <a:bodyPr/>
        <a:lstStyle/>
        <a:p>
          <a:endParaRPr lang="en-US"/>
        </a:p>
      </dgm:t>
    </dgm:pt>
    <dgm:pt modelId="{B85E299C-428A-4194-8CF8-821A40319047}">
      <dgm:prSet phldrT="[Text]"/>
      <dgm:spPr/>
      <dgm:t>
        <a:bodyPr/>
        <a:lstStyle/>
        <a:p>
          <a:r>
            <a:rPr lang="en-US" dirty="0"/>
            <a:t>Prolactin</a:t>
          </a:r>
        </a:p>
      </dgm:t>
    </dgm:pt>
    <dgm:pt modelId="{6C02322A-370A-42DC-BCE0-EBE53C2F7754}" type="parTrans" cxnId="{1942443B-8305-4B4E-B4F7-00E56F542B1F}">
      <dgm:prSet/>
      <dgm:spPr/>
      <dgm:t>
        <a:bodyPr/>
        <a:lstStyle/>
        <a:p>
          <a:endParaRPr lang="en-US"/>
        </a:p>
      </dgm:t>
    </dgm:pt>
    <dgm:pt modelId="{650E0754-5BAB-4F44-A198-985C16D064DF}" type="sibTrans" cxnId="{1942443B-8305-4B4E-B4F7-00E56F542B1F}">
      <dgm:prSet/>
      <dgm:spPr/>
      <dgm:t>
        <a:bodyPr/>
        <a:lstStyle/>
        <a:p>
          <a:endParaRPr lang="en-US"/>
        </a:p>
      </dgm:t>
    </dgm:pt>
    <dgm:pt modelId="{95F6DE8F-B8D0-438A-B356-B9639E552A36}">
      <dgm:prSet phldrT="[Text]"/>
      <dgm:spPr/>
      <dgm:t>
        <a:bodyPr/>
        <a:lstStyle/>
        <a:p>
          <a:r>
            <a:rPr lang="en-US" dirty="0"/>
            <a:t>Mammary glands</a:t>
          </a:r>
        </a:p>
      </dgm:t>
    </dgm:pt>
    <dgm:pt modelId="{83C3DF9B-D77D-45F4-8781-BCABB5F930DB}" type="parTrans" cxnId="{4F1A09A9-356B-4FD0-823F-2F070CCE9158}">
      <dgm:prSet/>
      <dgm:spPr/>
      <dgm:t>
        <a:bodyPr/>
        <a:lstStyle/>
        <a:p>
          <a:endParaRPr lang="en-US"/>
        </a:p>
      </dgm:t>
    </dgm:pt>
    <dgm:pt modelId="{9CFA3738-E287-4B60-A673-71B312CB7ED2}" type="sibTrans" cxnId="{4F1A09A9-356B-4FD0-823F-2F070CCE9158}">
      <dgm:prSet/>
      <dgm:spPr/>
      <dgm:t>
        <a:bodyPr/>
        <a:lstStyle/>
        <a:p>
          <a:endParaRPr lang="en-US"/>
        </a:p>
      </dgm:t>
    </dgm:pt>
    <dgm:pt modelId="{5276CBE7-3420-4A3F-9516-6FA32BEC003B}" type="pres">
      <dgm:prSet presAssocID="{35F25C7F-4B36-43AB-B792-4540DD54B658}" presName="linearFlow" presStyleCnt="0">
        <dgm:presLayoutVars>
          <dgm:resizeHandles val="exact"/>
        </dgm:presLayoutVars>
      </dgm:prSet>
      <dgm:spPr/>
    </dgm:pt>
    <dgm:pt modelId="{95738B63-FBB2-46F1-8B20-DCD377F6228B}" type="pres">
      <dgm:prSet presAssocID="{13AD3689-DE5F-4E10-B24E-FEAA93E8EBB7}" presName="node" presStyleLbl="node1" presStyleIdx="0" presStyleCnt="3">
        <dgm:presLayoutVars>
          <dgm:bulletEnabled val="1"/>
        </dgm:presLayoutVars>
      </dgm:prSet>
      <dgm:spPr/>
    </dgm:pt>
    <dgm:pt modelId="{C443933D-DA8E-4DEB-8041-3187F563F688}" type="pres">
      <dgm:prSet presAssocID="{7D1AF03A-F6F1-4C3B-835F-71524CF18A5D}" presName="sibTrans" presStyleLbl="sibTrans2D1" presStyleIdx="0" presStyleCnt="2"/>
      <dgm:spPr/>
    </dgm:pt>
    <dgm:pt modelId="{92DEB8D2-E02E-4979-9088-3A4B2056B572}" type="pres">
      <dgm:prSet presAssocID="{7D1AF03A-F6F1-4C3B-835F-71524CF18A5D}" presName="connectorText" presStyleLbl="sibTrans2D1" presStyleIdx="0" presStyleCnt="2"/>
      <dgm:spPr/>
    </dgm:pt>
    <dgm:pt modelId="{1AF8F507-B937-4D80-AE29-88B2081A9F99}" type="pres">
      <dgm:prSet presAssocID="{B85E299C-428A-4194-8CF8-821A40319047}" presName="node" presStyleLbl="node1" presStyleIdx="1" presStyleCnt="3">
        <dgm:presLayoutVars>
          <dgm:bulletEnabled val="1"/>
        </dgm:presLayoutVars>
      </dgm:prSet>
      <dgm:spPr/>
    </dgm:pt>
    <dgm:pt modelId="{242E803B-F4F1-447E-8F28-E8689166E666}" type="pres">
      <dgm:prSet presAssocID="{650E0754-5BAB-4F44-A198-985C16D064DF}" presName="sibTrans" presStyleLbl="sibTrans2D1" presStyleIdx="1" presStyleCnt="2"/>
      <dgm:spPr/>
    </dgm:pt>
    <dgm:pt modelId="{41B4F998-15C6-4F25-B6ED-6C5977803DD7}" type="pres">
      <dgm:prSet presAssocID="{650E0754-5BAB-4F44-A198-985C16D064DF}" presName="connectorText" presStyleLbl="sibTrans2D1" presStyleIdx="1" presStyleCnt="2"/>
      <dgm:spPr/>
    </dgm:pt>
    <dgm:pt modelId="{7BEE58C8-56F9-4107-B846-3CE63EEC9484}" type="pres">
      <dgm:prSet presAssocID="{95F6DE8F-B8D0-438A-B356-B9639E552A36}" presName="node" presStyleLbl="node1" presStyleIdx="2" presStyleCnt="3">
        <dgm:presLayoutVars>
          <dgm:bulletEnabled val="1"/>
        </dgm:presLayoutVars>
      </dgm:prSet>
      <dgm:spPr/>
    </dgm:pt>
  </dgm:ptLst>
  <dgm:cxnLst>
    <dgm:cxn modelId="{1942443B-8305-4B4E-B4F7-00E56F542B1F}" srcId="{35F25C7F-4B36-43AB-B792-4540DD54B658}" destId="{B85E299C-428A-4194-8CF8-821A40319047}" srcOrd="1" destOrd="0" parTransId="{6C02322A-370A-42DC-BCE0-EBE53C2F7754}" sibTransId="{650E0754-5BAB-4F44-A198-985C16D064DF}"/>
    <dgm:cxn modelId="{B17BEE5F-E432-4E04-8DA5-9E39BF368B0D}" type="presOf" srcId="{650E0754-5BAB-4F44-A198-985C16D064DF}" destId="{242E803B-F4F1-447E-8F28-E8689166E666}" srcOrd="0" destOrd="0" presId="urn:microsoft.com/office/officeart/2005/8/layout/process2"/>
    <dgm:cxn modelId="{36122561-927D-4881-9609-550B354E975F}" type="presOf" srcId="{7D1AF03A-F6F1-4C3B-835F-71524CF18A5D}" destId="{92DEB8D2-E02E-4979-9088-3A4B2056B572}" srcOrd="1" destOrd="0" presId="urn:microsoft.com/office/officeart/2005/8/layout/process2"/>
    <dgm:cxn modelId="{CD2E4561-8766-4709-BDC0-D21747036970}" type="presOf" srcId="{7D1AF03A-F6F1-4C3B-835F-71524CF18A5D}" destId="{C443933D-DA8E-4DEB-8041-3187F563F688}" srcOrd="0" destOrd="0" presId="urn:microsoft.com/office/officeart/2005/8/layout/process2"/>
    <dgm:cxn modelId="{8D821050-1D58-4C17-8BF3-643A718975BA}" type="presOf" srcId="{B85E299C-428A-4194-8CF8-821A40319047}" destId="{1AF8F507-B937-4D80-AE29-88B2081A9F99}" srcOrd="0" destOrd="0" presId="urn:microsoft.com/office/officeart/2005/8/layout/process2"/>
    <dgm:cxn modelId="{120E768C-006E-430A-B201-F75160FB1166}" type="presOf" srcId="{13AD3689-DE5F-4E10-B24E-FEAA93E8EBB7}" destId="{95738B63-FBB2-46F1-8B20-DCD377F6228B}" srcOrd="0" destOrd="0" presId="urn:microsoft.com/office/officeart/2005/8/layout/process2"/>
    <dgm:cxn modelId="{F752E58D-86B4-4C34-8BAA-13477684467F}" type="presOf" srcId="{35F25C7F-4B36-43AB-B792-4540DD54B658}" destId="{5276CBE7-3420-4A3F-9516-6FA32BEC003B}" srcOrd="0" destOrd="0" presId="urn:microsoft.com/office/officeart/2005/8/layout/process2"/>
    <dgm:cxn modelId="{4F1A09A9-356B-4FD0-823F-2F070CCE9158}" srcId="{35F25C7F-4B36-43AB-B792-4540DD54B658}" destId="{95F6DE8F-B8D0-438A-B356-B9639E552A36}" srcOrd="2" destOrd="0" parTransId="{83C3DF9B-D77D-45F4-8781-BCABB5F930DB}" sibTransId="{9CFA3738-E287-4B60-A673-71B312CB7ED2}"/>
    <dgm:cxn modelId="{0AE8E1B5-E56B-477A-B0E5-8B2AB94D1D50}" type="presOf" srcId="{95F6DE8F-B8D0-438A-B356-B9639E552A36}" destId="{7BEE58C8-56F9-4107-B846-3CE63EEC9484}" srcOrd="0" destOrd="0" presId="urn:microsoft.com/office/officeart/2005/8/layout/process2"/>
    <dgm:cxn modelId="{8208DCB8-A3B1-4421-B970-E689C4CD6F5D}" type="presOf" srcId="{650E0754-5BAB-4F44-A198-985C16D064DF}" destId="{41B4F998-15C6-4F25-B6ED-6C5977803DD7}" srcOrd="1" destOrd="0" presId="urn:microsoft.com/office/officeart/2005/8/layout/process2"/>
    <dgm:cxn modelId="{075137FF-F5B0-45D5-8FA8-8DB9A78510F1}" srcId="{35F25C7F-4B36-43AB-B792-4540DD54B658}" destId="{13AD3689-DE5F-4E10-B24E-FEAA93E8EBB7}" srcOrd="0" destOrd="0" parTransId="{BED32A89-5262-4C90-AFEB-FC2DE787CF8C}" sibTransId="{7D1AF03A-F6F1-4C3B-835F-71524CF18A5D}"/>
    <dgm:cxn modelId="{4122950C-26CF-4557-A1A0-A525D6F8FD53}" type="presParOf" srcId="{5276CBE7-3420-4A3F-9516-6FA32BEC003B}" destId="{95738B63-FBB2-46F1-8B20-DCD377F6228B}" srcOrd="0" destOrd="0" presId="urn:microsoft.com/office/officeart/2005/8/layout/process2"/>
    <dgm:cxn modelId="{300E68A2-F1AC-4B43-960E-3EC16DED5C2D}" type="presParOf" srcId="{5276CBE7-3420-4A3F-9516-6FA32BEC003B}" destId="{C443933D-DA8E-4DEB-8041-3187F563F688}" srcOrd="1" destOrd="0" presId="urn:microsoft.com/office/officeart/2005/8/layout/process2"/>
    <dgm:cxn modelId="{1CE4D95E-5ED2-4AC1-B7C8-5CF749689A71}" type="presParOf" srcId="{C443933D-DA8E-4DEB-8041-3187F563F688}" destId="{92DEB8D2-E02E-4979-9088-3A4B2056B572}" srcOrd="0" destOrd="0" presId="urn:microsoft.com/office/officeart/2005/8/layout/process2"/>
    <dgm:cxn modelId="{C35BD72D-32FA-4DBB-AB23-CFF8DD895C0D}" type="presParOf" srcId="{5276CBE7-3420-4A3F-9516-6FA32BEC003B}" destId="{1AF8F507-B937-4D80-AE29-88B2081A9F99}" srcOrd="2" destOrd="0" presId="urn:microsoft.com/office/officeart/2005/8/layout/process2"/>
    <dgm:cxn modelId="{A2CD6D21-EE9C-43E9-A40F-523BA1443105}" type="presParOf" srcId="{5276CBE7-3420-4A3F-9516-6FA32BEC003B}" destId="{242E803B-F4F1-447E-8F28-E8689166E666}" srcOrd="3" destOrd="0" presId="urn:microsoft.com/office/officeart/2005/8/layout/process2"/>
    <dgm:cxn modelId="{ADE651FE-292D-480B-8571-02EA8E6D3FA2}" type="presParOf" srcId="{242E803B-F4F1-447E-8F28-E8689166E666}" destId="{41B4F998-15C6-4F25-B6ED-6C5977803DD7}" srcOrd="0" destOrd="0" presId="urn:microsoft.com/office/officeart/2005/8/layout/process2"/>
    <dgm:cxn modelId="{782739C1-4576-43BD-AA63-04B538FB47B5}" type="presParOf" srcId="{5276CBE7-3420-4A3F-9516-6FA32BEC003B}" destId="{7BEE58C8-56F9-4107-B846-3CE63EEC9484}" srcOrd="4" destOrd="0" presId="urn:microsoft.com/office/officeart/2005/8/layout/process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F25C7F-4B36-43AB-B792-4540DD54B658}" type="doc">
      <dgm:prSet loTypeId="urn:microsoft.com/office/officeart/2005/8/layout/process2" loCatId="process" qsTypeId="urn:microsoft.com/office/officeart/2005/8/quickstyle/simple1" qsCatId="simple" csTypeId="urn:microsoft.com/office/officeart/2005/8/colors/accent1_2" csCatId="accent1" phldr="1"/>
      <dgm:spPr/>
    </dgm:pt>
    <dgm:pt modelId="{13AD3689-DE5F-4E10-B24E-FEAA93E8EBB7}">
      <dgm:prSet phldrT="[Text]" custT="1"/>
      <dgm:spPr/>
      <dgm:t>
        <a:bodyPr/>
        <a:lstStyle/>
        <a:p>
          <a:r>
            <a:rPr lang="en-US" sz="1600" dirty="0"/>
            <a:t>GHRH</a:t>
          </a:r>
        </a:p>
        <a:p>
          <a:r>
            <a:rPr lang="en-US" sz="1300" dirty="0"/>
            <a:t>Growth hormone releasing hormone</a:t>
          </a:r>
        </a:p>
      </dgm:t>
    </dgm:pt>
    <dgm:pt modelId="{BED32A89-5262-4C90-AFEB-FC2DE787CF8C}" type="parTrans" cxnId="{075137FF-F5B0-45D5-8FA8-8DB9A78510F1}">
      <dgm:prSet/>
      <dgm:spPr/>
      <dgm:t>
        <a:bodyPr/>
        <a:lstStyle/>
        <a:p>
          <a:endParaRPr lang="en-US"/>
        </a:p>
      </dgm:t>
    </dgm:pt>
    <dgm:pt modelId="{7D1AF03A-F6F1-4C3B-835F-71524CF18A5D}" type="sibTrans" cxnId="{075137FF-F5B0-45D5-8FA8-8DB9A78510F1}">
      <dgm:prSet/>
      <dgm:spPr/>
      <dgm:t>
        <a:bodyPr/>
        <a:lstStyle/>
        <a:p>
          <a:endParaRPr lang="en-US"/>
        </a:p>
      </dgm:t>
    </dgm:pt>
    <dgm:pt modelId="{B85E299C-428A-4194-8CF8-821A40319047}">
      <dgm:prSet phldrT="[Text]"/>
      <dgm:spPr/>
      <dgm:t>
        <a:bodyPr/>
        <a:lstStyle/>
        <a:p>
          <a:r>
            <a:rPr lang="en-US" dirty="0"/>
            <a:t>GH</a:t>
          </a:r>
        </a:p>
      </dgm:t>
    </dgm:pt>
    <dgm:pt modelId="{6C02322A-370A-42DC-BCE0-EBE53C2F7754}" type="parTrans" cxnId="{1942443B-8305-4B4E-B4F7-00E56F542B1F}">
      <dgm:prSet/>
      <dgm:spPr/>
      <dgm:t>
        <a:bodyPr/>
        <a:lstStyle/>
        <a:p>
          <a:endParaRPr lang="en-US"/>
        </a:p>
      </dgm:t>
    </dgm:pt>
    <dgm:pt modelId="{650E0754-5BAB-4F44-A198-985C16D064DF}" type="sibTrans" cxnId="{1942443B-8305-4B4E-B4F7-00E56F542B1F}">
      <dgm:prSet/>
      <dgm:spPr/>
      <dgm:t>
        <a:bodyPr/>
        <a:lstStyle/>
        <a:p>
          <a:endParaRPr lang="en-US"/>
        </a:p>
      </dgm:t>
    </dgm:pt>
    <dgm:pt modelId="{95F6DE8F-B8D0-438A-B356-B9639E552A36}">
      <dgm:prSet phldrT="[Text]"/>
      <dgm:spPr/>
      <dgm:t>
        <a:bodyPr/>
        <a:lstStyle/>
        <a:p>
          <a:r>
            <a:rPr lang="en-US" dirty="0"/>
            <a:t>Bone, liver, skeletal muscle and fat</a:t>
          </a:r>
        </a:p>
      </dgm:t>
    </dgm:pt>
    <dgm:pt modelId="{83C3DF9B-D77D-45F4-8781-BCABB5F930DB}" type="parTrans" cxnId="{4F1A09A9-356B-4FD0-823F-2F070CCE9158}">
      <dgm:prSet/>
      <dgm:spPr/>
      <dgm:t>
        <a:bodyPr/>
        <a:lstStyle/>
        <a:p>
          <a:endParaRPr lang="en-US"/>
        </a:p>
      </dgm:t>
    </dgm:pt>
    <dgm:pt modelId="{9CFA3738-E287-4B60-A673-71B312CB7ED2}" type="sibTrans" cxnId="{4F1A09A9-356B-4FD0-823F-2F070CCE9158}">
      <dgm:prSet/>
      <dgm:spPr/>
      <dgm:t>
        <a:bodyPr/>
        <a:lstStyle/>
        <a:p>
          <a:endParaRPr lang="en-US"/>
        </a:p>
      </dgm:t>
    </dgm:pt>
    <dgm:pt modelId="{5276CBE7-3420-4A3F-9516-6FA32BEC003B}" type="pres">
      <dgm:prSet presAssocID="{35F25C7F-4B36-43AB-B792-4540DD54B658}" presName="linearFlow" presStyleCnt="0">
        <dgm:presLayoutVars>
          <dgm:resizeHandles val="exact"/>
        </dgm:presLayoutVars>
      </dgm:prSet>
      <dgm:spPr/>
    </dgm:pt>
    <dgm:pt modelId="{95738B63-FBB2-46F1-8B20-DCD377F6228B}" type="pres">
      <dgm:prSet presAssocID="{13AD3689-DE5F-4E10-B24E-FEAA93E8EBB7}" presName="node" presStyleLbl="node1" presStyleIdx="0" presStyleCnt="3">
        <dgm:presLayoutVars>
          <dgm:bulletEnabled val="1"/>
        </dgm:presLayoutVars>
      </dgm:prSet>
      <dgm:spPr/>
    </dgm:pt>
    <dgm:pt modelId="{C443933D-DA8E-4DEB-8041-3187F563F688}" type="pres">
      <dgm:prSet presAssocID="{7D1AF03A-F6F1-4C3B-835F-71524CF18A5D}" presName="sibTrans" presStyleLbl="sibTrans2D1" presStyleIdx="0" presStyleCnt="2"/>
      <dgm:spPr/>
    </dgm:pt>
    <dgm:pt modelId="{92DEB8D2-E02E-4979-9088-3A4B2056B572}" type="pres">
      <dgm:prSet presAssocID="{7D1AF03A-F6F1-4C3B-835F-71524CF18A5D}" presName="connectorText" presStyleLbl="sibTrans2D1" presStyleIdx="0" presStyleCnt="2"/>
      <dgm:spPr/>
    </dgm:pt>
    <dgm:pt modelId="{1AF8F507-B937-4D80-AE29-88B2081A9F99}" type="pres">
      <dgm:prSet presAssocID="{B85E299C-428A-4194-8CF8-821A40319047}" presName="node" presStyleLbl="node1" presStyleIdx="1" presStyleCnt="3">
        <dgm:presLayoutVars>
          <dgm:bulletEnabled val="1"/>
        </dgm:presLayoutVars>
      </dgm:prSet>
      <dgm:spPr/>
    </dgm:pt>
    <dgm:pt modelId="{242E803B-F4F1-447E-8F28-E8689166E666}" type="pres">
      <dgm:prSet presAssocID="{650E0754-5BAB-4F44-A198-985C16D064DF}" presName="sibTrans" presStyleLbl="sibTrans2D1" presStyleIdx="1" presStyleCnt="2"/>
      <dgm:spPr/>
    </dgm:pt>
    <dgm:pt modelId="{41B4F998-15C6-4F25-B6ED-6C5977803DD7}" type="pres">
      <dgm:prSet presAssocID="{650E0754-5BAB-4F44-A198-985C16D064DF}" presName="connectorText" presStyleLbl="sibTrans2D1" presStyleIdx="1" presStyleCnt="2"/>
      <dgm:spPr/>
    </dgm:pt>
    <dgm:pt modelId="{7BEE58C8-56F9-4107-B846-3CE63EEC9484}" type="pres">
      <dgm:prSet presAssocID="{95F6DE8F-B8D0-438A-B356-B9639E552A36}" presName="node" presStyleLbl="node1" presStyleIdx="2" presStyleCnt="3" custLinFactNeighborY="0">
        <dgm:presLayoutVars>
          <dgm:bulletEnabled val="1"/>
        </dgm:presLayoutVars>
      </dgm:prSet>
      <dgm:spPr/>
    </dgm:pt>
  </dgm:ptLst>
  <dgm:cxnLst>
    <dgm:cxn modelId="{1942443B-8305-4B4E-B4F7-00E56F542B1F}" srcId="{35F25C7F-4B36-43AB-B792-4540DD54B658}" destId="{B85E299C-428A-4194-8CF8-821A40319047}" srcOrd="1" destOrd="0" parTransId="{6C02322A-370A-42DC-BCE0-EBE53C2F7754}" sibTransId="{650E0754-5BAB-4F44-A198-985C16D064DF}"/>
    <dgm:cxn modelId="{B17BEE5F-E432-4E04-8DA5-9E39BF368B0D}" type="presOf" srcId="{650E0754-5BAB-4F44-A198-985C16D064DF}" destId="{242E803B-F4F1-447E-8F28-E8689166E666}" srcOrd="0" destOrd="0" presId="urn:microsoft.com/office/officeart/2005/8/layout/process2"/>
    <dgm:cxn modelId="{36122561-927D-4881-9609-550B354E975F}" type="presOf" srcId="{7D1AF03A-F6F1-4C3B-835F-71524CF18A5D}" destId="{92DEB8D2-E02E-4979-9088-3A4B2056B572}" srcOrd="1" destOrd="0" presId="urn:microsoft.com/office/officeart/2005/8/layout/process2"/>
    <dgm:cxn modelId="{CD2E4561-8766-4709-BDC0-D21747036970}" type="presOf" srcId="{7D1AF03A-F6F1-4C3B-835F-71524CF18A5D}" destId="{C443933D-DA8E-4DEB-8041-3187F563F688}" srcOrd="0" destOrd="0" presId="urn:microsoft.com/office/officeart/2005/8/layout/process2"/>
    <dgm:cxn modelId="{8D821050-1D58-4C17-8BF3-643A718975BA}" type="presOf" srcId="{B85E299C-428A-4194-8CF8-821A40319047}" destId="{1AF8F507-B937-4D80-AE29-88B2081A9F99}" srcOrd="0" destOrd="0" presId="urn:microsoft.com/office/officeart/2005/8/layout/process2"/>
    <dgm:cxn modelId="{120E768C-006E-430A-B201-F75160FB1166}" type="presOf" srcId="{13AD3689-DE5F-4E10-B24E-FEAA93E8EBB7}" destId="{95738B63-FBB2-46F1-8B20-DCD377F6228B}" srcOrd="0" destOrd="0" presId="urn:microsoft.com/office/officeart/2005/8/layout/process2"/>
    <dgm:cxn modelId="{F752E58D-86B4-4C34-8BAA-13477684467F}" type="presOf" srcId="{35F25C7F-4B36-43AB-B792-4540DD54B658}" destId="{5276CBE7-3420-4A3F-9516-6FA32BEC003B}" srcOrd="0" destOrd="0" presId="urn:microsoft.com/office/officeart/2005/8/layout/process2"/>
    <dgm:cxn modelId="{4F1A09A9-356B-4FD0-823F-2F070CCE9158}" srcId="{35F25C7F-4B36-43AB-B792-4540DD54B658}" destId="{95F6DE8F-B8D0-438A-B356-B9639E552A36}" srcOrd="2" destOrd="0" parTransId="{83C3DF9B-D77D-45F4-8781-BCABB5F930DB}" sibTransId="{9CFA3738-E287-4B60-A673-71B312CB7ED2}"/>
    <dgm:cxn modelId="{0AE8E1B5-E56B-477A-B0E5-8B2AB94D1D50}" type="presOf" srcId="{95F6DE8F-B8D0-438A-B356-B9639E552A36}" destId="{7BEE58C8-56F9-4107-B846-3CE63EEC9484}" srcOrd="0" destOrd="0" presId="urn:microsoft.com/office/officeart/2005/8/layout/process2"/>
    <dgm:cxn modelId="{8208DCB8-A3B1-4421-B970-E689C4CD6F5D}" type="presOf" srcId="{650E0754-5BAB-4F44-A198-985C16D064DF}" destId="{41B4F998-15C6-4F25-B6ED-6C5977803DD7}" srcOrd="1" destOrd="0" presId="urn:microsoft.com/office/officeart/2005/8/layout/process2"/>
    <dgm:cxn modelId="{075137FF-F5B0-45D5-8FA8-8DB9A78510F1}" srcId="{35F25C7F-4B36-43AB-B792-4540DD54B658}" destId="{13AD3689-DE5F-4E10-B24E-FEAA93E8EBB7}" srcOrd="0" destOrd="0" parTransId="{BED32A89-5262-4C90-AFEB-FC2DE787CF8C}" sibTransId="{7D1AF03A-F6F1-4C3B-835F-71524CF18A5D}"/>
    <dgm:cxn modelId="{4122950C-26CF-4557-A1A0-A525D6F8FD53}" type="presParOf" srcId="{5276CBE7-3420-4A3F-9516-6FA32BEC003B}" destId="{95738B63-FBB2-46F1-8B20-DCD377F6228B}" srcOrd="0" destOrd="0" presId="urn:microsoft.com/office/officeart/2005/8/layout/process2"/>
    <dgm:cxn modelId="{300E68A2-F1AC-4B43-960E-3EC16DED5C2D}" type="presParOf" srcId="{5276CBE7-3420-4A3F-9516-6FA32BEC003B}" destId="{C443933D-DA8E-4DEB-8041-3187F563F688}" srcOrd="1" destOrd="0" presId="urn:microsoft.com/office/officeart/2005/8/layout/process2"/>
    <dgm:cxn modelId="{1CE4D95E-5ED2-4AC1-B7C8-5CF749689A71}" type="presParOf" srcId="{C443933D-DA8E-4DEB-8041-3187F563F688}" destId="{92DEB8D2-E02E-4979-9088-3A4B2056B572}" srcOrd="0" destOrd="0" presId="urn:microsoft.com/office/officeart/2005/8/layout/process2"/>
    <dgm:cxn modelId="{C35BD72D-32FA-4DBB-AB23-CFF8DD895C0D}" type="presParOf" srcId="{5276CBE7-3420-4A3F-9516-6FA32BEC003B}" destId="{1AF8F507-B937-4D80-AE29-88B2081A9F99}" srcOrd="2" destOrd="0" presId="urn:microsoft.com/office/officeart/2005/8/layout/process2"/>
    <dgm:cxn modelId="{A2CD6D21-EE9C-43E9-A40F-523BA1443105}" type="presParOf" srcId="{5276CBE7-3420-4A3F-9516-6FA32BEC003B}" destId="{242E803B-F4F1-447E-8F28-E8689166E666}" srcOrd="3" destOrd="0" presId="urn:microsoft.com/office/officeart/2005/8/layout/process2"/>
    <dgm:cxn modelId="{ADE651FE-292D-480B-8571-02EA8E6D3FA2}" type="presParOf" srcId="{242E803B-F4F1-447E-8F28-E8689166E666}" destId="{41B4F998-15C6-4F25-B6ED-6C5977803DD7}" srcOrd="0" destOrd="0" presId="urn:microsoft.com/office/officeart/2005/8/layout/process2"/>
    <dgm:cxn modelId="{782739C1-4576-43BD-AA63-04B538FB47B5}" type="presParOf" srcId="{5276CBE7-3420-4A3F-9516-6FA32BEC003B}" destId="{7BEE58C8-56F9-4107-B846-3CE63EEC9484}" srcOrd="4" destOrd="0" presId="urn:microsoft.com/office/officeart/2005/8/layout/process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38B63-FBB2-46F1-8B20-DCD377F6228B}">
      <dsp:nvSpPr>
        <dsp:cNvPr id="0" name=""/>
        <dsp:cNvSpPr/>
      </dsp:nvSpPr>
      <dsp:spPr>
        <a:xfrm>
          <a:off x="0" y="1599"/>
          <a:ext cx="1488558" cy="8180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GnRH</a:t>
          </a:r>
        </a:p>
        <a:p>
          <a:pPr marL="0" lvl="0" indent="0" algn="ctr" defTabSz="711200">
            <a:lnSpc>
              <a:spcPct val="90000"/>
            </a:lnSpc>
            <a:spcBef>
              <a:spcPct val="0"/>
            </a:spcBef>
            <a:spcAft>
              <a:spcPct val="35000"/>
            </a:spcAft>
            <a:buNone/>
          </a:pPr>
          <a:r>
            <a:rPr lang="en-US" sz="1300" kern="1200" dirty="0"/>
            <a:t>Gonadotropin releasing hormone</a:t>
          </a:r>
        </a:p>
      </dsp:txBody>
      <dsp:txXfrm>
        <a:off x="23961" y="25560"/>
        <a:ext cx="1440636" cy="770155"/>
      </dsp:txXfrm>
    </dsp:sp>
    <dsp:sp modelId="{C443933D-DA8E-4DEB-8041-3187F563F688}">
      <dsp:nvSpPr>
        <dsp:cNvPr id="0" name=""/>
        <dsp:cNvSpPr/>
      </dsp:nvSpPr>
      <dsp:spPr>
        <a:xfrm rot="5400000">
          <a:off x="590889" y="840128"/>
          <a:ext cx="306779" cy="368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633839" y="870805"/>
        <a:ext cx="220880" cy="214745"/>
      </dsp:txXfrm>
    </dsp:sp>
    <dsp:sp modelId="{1AF8F507-B937-4D80-AE29-88B2081A9F99}">
      <dsp:nvSpPr>
        <dsp:cNvPr id="0" name=""/>
        <dsp:cNvSpPr/>
      </dsp:nvSpPr>
      <dsp:spPr>
        <a:xfrm>
          <a:off x="0" y="1228715"/>
          <a:ext cx="1488558" cy="8180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FSH and LH</a:t>
          </a:r>
        </a:p>
      </dsp:txBody>
      <dsp:txXfrm>
        <a:off x="23961" y="1252676"/>
        <a:ext cx="1440636" cy="770155"/>
      </dsp:txXfrm>
    </dsp:sp>
    <dsp:sp modelId="{242E803B-F4F1-447E-8F28-E8689166E666}">
      <dsp:nvSpPr>
        <dsp:cNvPr id="0" name=""/>
        <dsp:cNvSpPr/>
      </dsp:nvSpPr>
      <dsp:spPr>
        <a:xfrm rot="5400000">
          <a:off x="590889" y="2067245"/>
          <a:ext cx="306779" cy="368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633839" y="2097922"/>
        <a:ext cx="220880" cy="214745"/>
      </dsp:txXfrm>
    </dsp:sp>
    <dsp:sp modelId="{7BEE58C8-56F9-4107-B846-3CE63EEC9484}">
      <dsp:nvSpPr>
        <dsp:cNvPr id="0" name=""/>
        <dsp:cNvSpPr/>
      </dsp:nvSpPr>
      <dsp:spPr>
        <a:xfrm>
          <a:off x="0" y="2455832"/>
          <a:ext cx="1488558" cy="8180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Gonads</a:t>
          </a:r>
        </a:p>
      </dsp:txBody>
      <dsp:txXfrm>
        <a:off x="23961" y="2479793"/>
        <a:ext cx="1440636" cy="7701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38B63-FBB2-46F1-8B20-DCD377F6228B}">
      <dsp:nvSpPr>
        <dsp:cNvPr id="0" name=""/>
        <dsp:cNvSpPr/>
      </dsp:nvSpPr>
      <dsp:spPr>
        <a:xfrm>
          <a:off x="0" y="1599"/>
          <a:ext cx="1472184" cy="8180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CRH </a:t>
          </a:r>
        </a:p>
        <a:p>
          <a:pPr marL="0" lvl="0" indent="0" algn="ctr" defTabSz="711200">
            <a:lnSpc>
              <a:spcPct val="90000"/>
            </a:lnSpc>
            <a:spcBef>
              <a:spcPct val="0"/>
            </a:spcBef>
            <a:spcAft>
              <a:spcPct val="35000"/>
            </a:spcAft>
            <a:buNone/>
          </a:pPr>
          <a:r>
            <a:rPr lang="en-US" sz="1300" kern="1200" dirty="0" err="1"/>
            <a:t>Corticotropin</a:t>
          </a:r>
          <a:r>
            <a:rPr lang="en-US" sz="1300" kern="1200" dirty="0"/>
            <a:t> releasing hormone</a:t>
          </a:r>
        </a:p>
      </dsp:txBody>
      <dsp:txXfrm>
        <a:off x="23961" y="25560"/>
        <a:ext cx="1424262" cy="770155"/>
      </dsp:txXfrm>
    </dsp:sp>
    <dsp:sp modelId="{C443933D-DA8E-4DEB-8041-3187F563F688}">
      <dsp:nvSpPr>
        <dsp:cNvPr id="0" name=""/>
        <dsp:cNvSpPr/>
      </dsp:nvSpPr>
      <dsp:spPr>
        <a:xfrm rot="5400000">
          <a:off x="582702" y="840128"/>
          <a:ext cx="306779" cy="368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625652" y="870805"/>
        <a:ext cx="220880" cy="214745"/>
      </dsp:txXfrm>
    </dsp:sp>
    <dsp:sp modelId="{1AF8F507-B937-4D80-AE29-88B2081A9F99}">
      <dsp:nvSpPr>
        <dsp:cNvPr id="0" name=""/>
        <dsp:cNvSpPr/>
      </dsp:nvSpPr>
      <dsp:spPr>
        <a:xfrm>
          <a:off x="0" y="1228715"/>
          <a:ext cx="1472184" cy="8180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ACTH</a:t>
          </a:r>
        </a:p>
      </dsp:txBody>
      <dsp:txXfrm>
        <a:off x="23961" y="1252676"/>
        <a:ext cx="1424262" cy="770155"/>
      </dsp:txXfrm>
    </dsp:sp>
    <dsp:sp modelId="{242E803B-F4F1-447E-8F28-E8689166E666}">
      <dsp:nvSpPr>
        <dsp:cNvPr id="0" name=""/>
        <dsp:cNvSpPr/>
      </dsp:nvSpPr>
      <dsp:spPr>
        <a:xfrm rot="5400000">
          <a:off x="582702" y="2067245"/>
          <a:ext cx="306779" cy="368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625652" y="2097922"/>
        <a:ext cx="220880" cy="214745"/>
      </dsp:txXfrm>
    </dsp:sp>
    <dsp:sp modelId="{7BEE58C8-56F9-4107-B846-3CE63EEC9484}">
      <dsp:nvSpPr>
        <dsp:cNvPr id="0" name=""/>
        <dsp:cNvSpPr/>
      </dsp:nvSpPr>
      <dsp:spPr>
        <a:xfrm>
          <a:off x="0" y="2455832"/>
          <a:ext cx="1472184" cy="8180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Adrenal glands</a:t>
          </a:r>
        </a:p>
      </dsp:txBody>
      <dsp:txXfrm>
        <a:off x="23961" y="2479793"/>
        <a:ext cx="1424262" cy="7701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38B63-FBB2-46F1-8B20-DCD377F6228B}">
      <dsp:nvSpPr>
        <dsp:cNvPr id="0" name=""/>
        <dsp:cNvSpPr/>
      </dsp:nvSpPr>
      <dsp:spPr>
        <a:xfrm>
          <a:off x="0" y="0"/>
          <a:ext cx="1472184" cy="8180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TRH</a:t>
          </a:r>
        </a:p>
        <a:p>
          <a:pPr marL="0" lvl="0" indent="0" algn="ctr" defTabSz="711200">
            <a:lnSpc>
              <a:spcPct val="90000"/>
            </a:lnSpc>
            <a:spcBef>
              <a:spcPct val="0"/>
            </a:spcBef>
            <a:spcAft>
              <a:spcPct val="35000"/>
            </a:spcAft>
            <a:buNone/>
          </a:pPr>
          <a:r>
            <a:rPr lang="en-US" sz="1300" kern="1200" dirty="0"/>
            <a:t>Thyrotropin releasing hormone</a:t>
          </a:r>
        </a:p>
      </dsp:txBody>
      <dsp:txXfrm>
        <a:off x="23961" y="23961"/>
        <a:ext cx="1424262" cy="770155"/>
      </dsp:txXfrm>
    </dsp:sp>
    <dsp:sp modelId="{C443933D-DA8E-4DEB-8041-3187F563F688}">
      <dsp:nvSpPr>
        <dsp:cNvPr id="0" name=""/>
        <dsp:cNvSpPr/>
      </dsp:nvSpPr>
      <dsp:spPr>
        <a:xfrm rot="5400000">
          <a:off x="582102" y="839329"/>
          <a:ext cx="307978" cy="368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625652" y="869407"/>
        <a:ext cx="220880" cy="215585"/>
      </dsp:txXfrm>
    </dsp:sp>
    <dsp:sp modelId="{1AF8F507-B937-4D80-AE29-88B2081A9F99}">
      <dsp:nvSpPr>
        <dsp:cNvPr id="0" name=""/>
        <dsp:cNvSpPr/>
      </dsp:nvSpPr>
      <dsp:spPr>
        <a:xfrm>
          <a:off x="-2170" y="1228715"/>
          <a:ext cx="1476524" cy="8180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TSH</a:t>
          </a:r>
        </a:p>
      </dsp:txBody>
      <dsp:txXfrm>
        <a:off x="21791" y="1252676"/>
        <a:ext cx="1428602" cy="770155"/>
      </dsp:txXfrm>
    </dsp:sp>
    <dsp:sp modelId="{242E803B-F4F1-447E-8F28-E8689166E666}">
      <dsp:nvSpPr>
        <dsp:cNvPr id="0" name=""/>
        <dsp:cNvSpPr/>
      </dsp:nvSpPr>
      <dsp:spPr>
        <a:xfrm rot="5400000">
          <a:off x="582102" y="2068044"/>
          <a:ext cx="307978" cy="368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625652" y="2098122"/>
        <a:ext cx="220880" cy="215585"/>
      </dsp:txXfrm>
    </dsp:sp>
    <dsp:sp modelId="{7BEE58C8-56F9-4107-B846-3CE63EEC9484}">
      <dsp:nvSpPr>
        <dsp:cNvPr id="0" name=""/>
        <dsp:cNvSpPr/>
      </dsp:nvSpPr>
      <dsp:spPr>
        <a:xfrm>
          <a:off x="-2170" y="2457431"/>
          <a:ext cx="1476524" cy="8180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Thyroid</a:t>
          </a:r>
        </a:p>
      </dsp:txBody>
      <dsp:txXfrm>
        <a:off x="21791" y="2481392"/>
        <a:ext cx="1428602" cy="7701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38B63-FBB2-46F1-8B20-DCD377F6228B}">
      <dsp:nvSpPr>
        <dsp:cNvPr id="0" name=""/>
        <dsp:cNvSpPr/>
      </dsp:nvSpPr>
      <dsp:spPr>
        <a:xfrm>
          <a:off x="0" y="0"/>
          <a:ext cx="1472184" cy="8188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Dopamine</a:t>
          </a:r>
        </a:p>
        <a:p>
          <a:pPr marL="0" lvl="0" indent="0" algn="ctr" defTabSz="711200">
            <a:lnSpc>
              <a:spcPct val="90000"/>
            </a:lnSpc>
            <a:spcBef>
              <a:spcPct val="0"/>
            </a:spcBef>
            <a:spcAft>
              <a:spcPct val="35000"/>
            </a:spcAft>
            <a:buNone/>
          </a:pPr>
          <a:r>
            <a:rPr lang="en-US" sz="1600" kern="1200" dirty="0"/>
            <a:t>(Inhibitory)</a:t>
          </a:r>
        </a:p>
      </dsp:txBody>
      <dsp:txXfrm>
        <a:off x="23984" y="23984"/>
        <a:ext cx="1424216" cy="770909"/>
      </dsp:txXfrm>
    </dsp:sp>
    <dsp:sp modelId="{C443933D-DA8E-4DEB-8041-3187F563F688}">
      <dsp:nvSpPr>
        <dsp:cNvPr id="0" name=""/>
        <dsp:cNvSpPr/>
      </dsp:nvSpPr>
      <dsp:spPr>
        <a:xfrm rot="5400000">
          <a:off x="582552" y="839349"/>
          <a:ext cx="307078" cy="3684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625544" y="870057"/>
        <a:ext cx="221096" cy="214955"/>
      </dsp:txXfrm>
    </dsp:sp>
    <dsp:sp modelId="{1AF8F507-B937-4D80-AE29-88B2081A9F99}">
      <dsp:nvSpPr>
        <dsp:cNvPr id="0" name=""/>
        <dsp:cNvSpPr/>
      </dsp:nvSpPr>
      <dsp:spPr>
        <a:xfrm>
          <a:off x="0" y="1228315"/>
          <a:ext cx="1472184" cy="8188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Prolactin</a:t>
          </a:r>
        </a:p>
      </dsp:txBody>
      <dsp:txXfrm>
        <a:off x="23984" y="1252299"/>
        <a:ext cx="1424216" cy="770909"/>
      </dsp:txXfrm>
    </dsp:sp>
    <dsp:sp modelId="{242E803B-F4F1-447E-8F28-E8689166E666}">
      <dsp:nvSpPr>
        <dsp:cNvPr id="0" name=""/>
        <dsp:cNvSpPr/>
      </dsp:nvSpPr>
      <dsp:spPr>
        <a:xfrm rot="5400000">
          <a:off x="582552" y="2067665"/>
          <a:ext cx="307078" cy="3684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625544" y="2098373"/>
        <a:ext cx="221096" cy="214955"/>
      </dsp:txXfrm>
    </dsp:sp>
    <dsp:sp modelId="{7BEE58C8-56F9-4107-B846-3CE63EEC9484}">
      <dsp:nvSpPr>
        <dsp:cNvPr id="0" name=""/>
        <dsp:cNvSpPr/>
      </dsp:nvSpPr>
      <dsp:spPr>
        <a:xfrm>
          <a:off x="0" y="2456631"/>
          <a:ext cx="1472184" cy="8188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Mammary glands</a:t>
          </a:r>
        </a:p>
      </dsp:txBody>
      <dsp:txXfrm>
        <a:off x="23984" y="2480615"/>
        <a:ext cx="1424216" cy="7709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38B63-FBB2-46F1-8B20-DCD377F6228B}">
      <dsp:nvSpPr>
        <dsp:cNvPr id="0" name=""/>
        <dsp:cNvSpPr/>
      </dsp:nvSpPr>
      <dsp:spPr>
        <a:xfrm>
          <a:off x="0" y="1599"/>
          <a:ext cx="1472184" cy="8180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GHRH</a:t>
          </a:r>
        </a:p>
        <a:p>
          <a:pPr marL="0" lvl="0" indent="0" algn="ctr" defTabSz="711200">
            <a:lnSpc>
              <a:spcPct val="90000"/>
            </a:lnSpc>
            <a:spcBef>
              <a:spcPct val="0"/>
            </a:spcBef>
            <a:spcAft>
              <a:spcPct val="35000"/>
            </a:spcAft>
            <a:buNone/>
          </a:pPr>
          <a:r>
            <a:rPr lang="en-US" sz="1300" kern="1200" dirty="0"/>
            <a:t>Growth hormone releasing hormone</a:t>
          </a:r>
        </a:p>
      </dsp:txBody>
      <dsp:txXfrm>
        <a:off x="23961" y="25560"/>
        <a:ext cx="1424262" cy="770155"/>
      </dsp:txXfrm>
    </dsp:sp>
    <dsp:sp modelId="{C443933D-DA8E-4DEB-8041-3187F563F688}">
      <dsp:nvSpPr>
        <dsp:cNvPr id="0" name=""/>
        <dsp:cNvSpPr/>
      </dsp:nvSpPr>
      <dsp:spPr>
        <a:xfrm rot="5400000">
          <a:off x="582702" y="840128"/>
          <a:ext cx="306779" cy="368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625652" y="870805"/>
        <a:ext cx="220880" cy="214745"/>
      </dsp:txXfrm>
    </dsp:sp>
    <dsp:sp modelId="{1AF8F507-B937-4D80-AE29-88B2081A9F99}">
      <dsp:nvSpPr>
        <dsp:cNvPr id="0" name=""/>
        <dsp:cNvSpPr/>
      </dsp:nvSpPr>
      <dsp:spPr>
        <a:xfrm>
          <a:off x="0" y="1228715"/>
          <a:ext cx="1472184" cy="8180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GH</a:t>
          </a:r>
        </a:p>
      </dsp:txBody>
      <dsp:txXfrm>
        <a:off x="23961" y="1252676"/>
        <a:ext cx="1424262" cy="770155"/>
      </dsp:txXfrm>
    </dsp:sp>
    <dsp:sp modelId="{242E803B-F4F1-447E-8F28-E8689166E666}">
      <dsp:nvSpPr>
        <dsp:cNvPr id="0" name=""/>
        <dsp:cNvSpPr/>
      </dsp:nvSpPr>
      <dsp:spPr>
        <a:xfrm rot="5400000">
          <a:off x="582702" y="2067245"/>
          <a:ext cx="306779" cy="368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625652" y="2097922"/>
        <a:ext cx="220880" cy="214745"/>
      </dsp:txXfrm>
    </dsp:sp>
    <dsp:sp modelId="{7BEE58C8-56F9-4107-B846-3CE63EEC9484}">
      <dsp:nvSpPr>
        <dsp:cNvPr id="0" name=""/>
        <dsp:cNvSpPr/>
      </dsp:nvSpPr>
      <dsp:spPr>
        <a:xfrm>
          <a:off x="0" y="2455832"/>
          <a:ext cx="1472184" cy="8180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Bone, liver, skeletal muscle and fat</a:t>
          </a:r>
        </a:p>
      </dsp:txBody>
      <dsp:txXfrm>
        <a:off x="23961" y="2479793"/>
        <a:ext cx="1424262" cy="770155"/>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B5DE40-68BA-4164-922C-95B38CFF8A1D}" type="datetimeFigureOut">
              <a:rPr lang="en-US" smtClean="0"/>
              <a:t>10/24/2019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A6AB92-A435-4CED-AFDE-AD937B5C1B32}" type="slidenum">
              <a:rPr lang="en-US" smtClean="0"/>
              <a:t>‹#›</a:t>
            </a:fld>
            <a:endParaRPr lang="en-US"/>
          </a:p>
        </p:txBody>
      </p:sp>
    </p:spTree>
    <p:extLst>
      <p:ext uri="{BB962C8B-B14F-4D97-AF65-F5344CB8AC3E}">
        <p14:creationId xmlns:p14="http://schemas.microsoft.com/office/powerpoint/2010/main" val="3428972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3A6AB92-A435-4CED-AFDE-AD937B5C1B32}" type="slidenum">
              <a:rPr lang="en-US" smtClean="0"/>
              <a:t>107</a:t>
            </a:fld>
            <a:endParaRPr lang="en-US"/>
          </a:p>
        </p:txBody>
      </p:sp>
    </p:spTree>
    <p:extLst>
      <p:ext uri="{BB962C8B-B14F-4D97-AF65-F5344CB8AC3E}">
        <p14:creationId xmlns:p14="http://schemas.microsoft.com/office/powerpoint/2010/main" val="3955316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5FDC7-53FE-416C-B833-F9DBCE7971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350C449-BFB2-4EE3-8C6C-A5335D13DC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9C497E7-0188-410C-8E6D-6A5FB5296253}"/>
              </a:ext>
            </a:extLst>
          </p:cNvPr>
          <p:cNvSpPr>
            <a:spLocks noGrp="1"/>
          </p:cNvSpPr>
          <p:nvPr>
            <p:ph type="dt" sz="half" idx="10"/>
          </p:nvPr>
        </p:nvSpPr>
        <p:spPr/>
        <p:txBody>
          <a:bodyPr/>
          <a:lstStyle/>
          <a:p>
            <a:fld id="{93F34BDB-2351-4FF4-AED9-BAB48932719C}" type="datetimeFigureOut">
              <a:rPr lang="en-CA" smtClean="0"/>
              <a:t>2019-10-24</a:t>
            </a:fld>
            <a:endParaRPr lang="en-CA"/>
          </a:p>
        </p:txBody>
      </p:sp>
      <p:sp>
        <p:nvSpPr>
          <p:cNvPr id="5" name="Footer Placeholder 4">
            <a:extLst>
              <a:ext uri="{FF2B5EF4-FFF2-40B4-BE49-F238E27FC236}">
                <a16:creationId xmlns:a16="http://schemas.microsoft.com/office/drawing/2014/main" id="{9EABF3EB-5228-4AD1-B4C4-984C0BB0227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6B1121B-F66D-4C0C-A75E-2DFC7F8E9E23}"/>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3978251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3189F-53C2-4ABA-9BFB-E7B4DDCA37CE}"/>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C9B7B20-5BAE-4A02-A5CC-330D60D32E0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0079BA0-FCC9-4F2E-B3A9-2A87CD367BDA}"/>
              </a:ext>
            </a:extLst>
          </p:cNvPr>
          <p:cNvSpPr>
            <a:spLocks noGrp="1"/>
          </p:cNvSpPr>
          <p:nvPr>
            <p:ph type="dt" sz="half" idx="10"/>
          </p:nvPr>
        </p:nvSpPr>
        <p:spPr/>
        <p:txBody>
          <a:bodyPr/>
          <a:lstStyle/>
          <a:p>
            <a:fld id="{93F34BDB-2351-4FF4-AED9-BAB48932719C}" type="datetimeFigureOut">
              <a:rPr lang="en-CA" smtClean="0"/>
              <a:t>2019-10-24</a:t>
            </a:fld>
            <a:endParaRPr lang="en-CA"/>
          </a:p>
        </p:txBody>
      </p:sp>
      <p:sp>
        <p:nvSpPr>
          <p:cNvPr id="5" name="Footer Placeholder 4">
            <a:extLst>
              <a:ext uri="{FF2B5EF4-FFF2-40B4-BE49-F238E27FC236}">
                <a16:creationId xmlns:a16="http://schemas.microsoft.com/office/drawing/2014/main" id="{EF71DE5F-B937-4717-8F77-477C2A83A1C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C7951BC-A1DA-4D93-B2DA-681B64C5076C}"/>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1047129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2B553C-85FC-4862-A492-B71537379D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7B61E8B-C602-479F-9CE2-B1B3EFEF2F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2A35407-B900-4B16-8EA3-D90704BEAC63}"/>
              </a:ext>
            </a:extLst>
          </p:cNvPr>
          <p:cNvSpPr>
            <a:spLocks noGrp="1"/>
          </p:cNvSpPr>
          <p:nvPr>
            <p:ph type="dt" sz="half" idx="10"/>
          </p:nvPr>
        </p:nvSpPr>
        <p:spPr/>
        <p:txBody>
          <a:bodyPr/>
          <a:lstStyle/>
          <a:p>
            <a:fld id="{93F34BDB-2351-4FF4-AED9-BAB48932719C}" type="datetimeFigureOut">
              <a:rPr lang="en-CA" smtClean="0"/>
              <a:t>2019-10-24</a:t>
            </a:fld>
            <a:endParaRPr lang="en-CA"/>
          </a:p>
        </p:txBody>
      </p:sp>
      <p:sp>
        <p:nvSpPr>
          <p:cNvPr id="5" name="Footer Placeholder 4">
            <a:extLst>
              <a:ext uri="{FF2B5EF4-FFF2-40B4-BE49-F238E27FC236}">
                <a16:creationId xmlns:a16="http://schemas.microsoft.com/office/drawing/2014/main" id="{83DC5D90-94B2-4AFD-A744-35FAD236395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EDD9BB1-7BC0-4A00-80D5-C791A1D639FC}"/>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1799276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F47A1-CA55-40C9-A22F-D6E12950A12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126DD82-23D3-46C0-A328-600B09C359B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64219CE-BB0D-415C-AC1B-EBFB4627A82B}"/>
              </a:ext>
            </a:extLst>
          </p:cNvPr>
          <p:cNvSpPr>
            <a:spLocks noGrp="1"/>
          </p:cNvSpPr>
          <p:nvPr>
            <p:ph type="dt" sz="half" idx="10"/>
          </p:nvPr>
        </p:nvSpPr>
        <p:spPr/>
        <p:txBody>
          <a:bodyPr/>
          <a:lstStyle/>
          <a:p>
            <a:fld id="{93F34BDB-2351-4FF4-AED9-BAB48932719C}" type="datetimeFigureOut">
              <a:rPr lang="en-CA" smtClean="0"/>
              <a:t>2019-10-24</a:t>
            </a:fld>
            <a:endParaRPr lang="en-CA"/>
          </a:p>
        </p:txBody>
      </p:sp>
      <p:sp>
        <p:nvSpPr>
          <p:cNvPr id="5" name="Footer Placeholder 4">
            <a:extLst>
              <a:ext uri="{FF2B5EF4-FFF2-40B4-BE49-F238E27FC236}">
                <a16:creationId xmlns:a16="http://schemas.microsoft.com/office/drawing/2014/main" id="{9FBCDAB8-B1DB-47B3-9E30-65095A33266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A4B5DC1-E101-4139-9C25-65CEDC274402}"/>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1812358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5CBF0-78BC-412D-ABA4-CE29DB3638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6A29C2F-6723-474E-891D-308CCCBFD0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965878E-9A80-4CC4-B03C-94C9C3F1F82B}"/>
              </a:ext>
            </a:extLst>
          </p:cNvPr>
          <p:cNvSpPr>
            <a:spLocks noGrp="1"/>
          </p:cNvSpPr>
          <p:nvPr>
            <p:ph type="dt" sz="half" idx="10"/>
          </p:nvPr>
        </p:nvSpPr>
        <p:spPr/>
        <p:txBody>
          <a:bodyPr/>
          <a:lstStyle/>
          <a:p>
            <a:fld id="{93F34BDB-2351-4FF4-AED9-BAB48932719C}" type="datetimeFigureOut">
              <a:rPr lang="en-CA" smtClean="0"/>
              <a:t>2019-10-24</a:t>
            </a:fld>
            <a:endParaRPr lang="en-CA"/>
          </a:p>
        </p:txBody>
      </p:sp>
      <p:sp>
        <p:nvSpPr>
          <p:cNvPr id="5" name="Footer Placeholder 4">
            <a:extLst>
              <a:ext uri="{FF2B5EF4-FFF2-40B4-BE49-F238E27FC236}">
                <a16:creationId xmlns:a16="http://schemas.microsoft.com/office/drawing/2014/main" id="{EF4992DC-DEAD-44C6-A393-1645B77D98C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F493657-CECE-44D5-9A2E-A55350FF42C8}"/>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4192074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E12F-1E79-4263-B4D5-4B65206A2A2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1DD1E35-9A6E-4F9D-90BF-3D72E4323E0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C06858A-FDE5-41E9-B46F-25CA8ABC99C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7CB1C5CD-928B-43B3-87BA-43A150D6E90E}"/>
              </a:ext>
            </a:extLst>
          </p:cNvPr>
          <p:cNvSpPr>
            <a:spLocks noGrp="1"/>
          </p:cNvSpPr>
          <p:nvPr>
            <p:ph type="dt" sz="half" idx="10"/>
          </p:nvPr>
        </p:nvSpPr>
        <p:spPr/>
        <p:txBody>
          <a:bodyPr/>
          <a:lstStyle/>
          <a:p>
            <a:fld id="{93F34BDB-2351-4FF4-AED9-BAB48932719C}" type="datetimeFigureOut">
              <a:rPr lang="en-CA" smtClean="0"/>
              <a:t>2019-10-24</a:t>
            </a:fld>
            <a:endParaRPr lang="en-CA"/>
          </a:p>
        </p:txBody>
      </p:sp>
      <p:sp>
        <p:nvSpPr>
          <p:cNvPr id="6" name="Footer Placeholder 5">
            <a:extLst>
              <a:ext uri="{FF2B5EF4-FFF2-40B4-BE49-F238E27FC236}">
                <a16:creationId xmlns:a16="http://schemas.microsoft.com/office/drawing/2014/main" id="{8CC9D6C4-3DA9-4E2F-A359-12D4399BC6D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F1C753F-323A-4A55-AE42-68C6FECC38F0}"/>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28957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618BE-062A-418D-9888-ED9DD87AE322}"/>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48C2AD3-3ADD-410E-8EDC-A6A3FCEAE8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BD359A4-B047-4945-A1D8-D9C7FF59956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0C2CF5C-46C3-4C9B-988B-A9E7F2CB9B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EAB2753-26E3-40AD-8F31-B8320CD1E83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5D48D8E-317A-4619-872E-CD23D2633654}"/>
              </a:ext>
            </a:extLst>
          </p:cNvPr>
          <p:cNvSpPr>
            <a:spLocks noGrp="1"/>
          </p:cNvSpPr>
          <p:nvPr>
            <p:ph type="dt" sz="half" idx="10"/>
          </p:nvPr>
        </p:nvSpPr>
        <p:spPr/>
        <p:txBody>
          <a:bodyPr/>
          <a:lstStyle/>
          <a:p>
            <a:fld id="{93F34BDB-2351-4FF4-AED9-BAB48932719C}" type="datetimeFigureOut">
              <a:rPr lang="en-CA" smtClean="0"/>
              <a:t>2019-10-24</a:t>
            </a:fld>
            <a:endParaRPr lang="en-CA"/>
          </a:p>
        </p:txBody>
      </p:sp>
      <p:sp>
        <p:nvSpPr>
          <p:cNvPr id="8" name="Footer Placeholder 7">
            <a:extLst>
              <a:ext uri="{FF2B5EF4-FFF2-40B4-BE49-F238E27FC236}">
                <a16:creationId xmlns:a16="http://schemas.microsoft.com/office/drawing/2014/main" id="{83715E81-B52E-432E-8C36-AACF9B3F7DBD}"/>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5A365224-01CF-446E-A268-A56B7A497074}"/>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1984764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007E6-03D8-41F4-B9B5-3ACD6B81B35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FC6C0C3-26A5-4487-B43C-45A08BD1D4AA}"/>
              </a:ext>
            </a:extLst>
          </p:cNvPr>
          <p:cNvSpPr>
            <a:spLocks noGrp="1"/>
          </p:cNvSpPr>
          <p:nvPr>
            <p:ph type="dt" sz="half" idx="10"/>
          </p:nvPr>
        </p:nvSpPr>
        <p:spPr/>
        <p:txBody>
          <a:bodyPr/>
          <a:lstStyle/>
          <a:p>
            <a:fld id="{93F34BDB-2351-4FF4-AED9-BAB48932719C}" type="datetimeFigureOut">
              <a:rPr lang="en-CA" smtClean="0"/>
              <a:t>2019-10-24</a:t>
            </a:fld>
            <a:endParaRPr lang="en-CA"/>
          </a:p>
        </p:txBody>
      </p:sp>
      <p:sp>
        <p:nvSpPr>
          <p:cNvPr id="4" name="Footer Placeholder 3">
            <a:extLst>
              <a:ext uri="{FF2B5EF4-FFF2-40B4-BE49-F238E27FC236}">
                <a16:creationId xmlns:a16="http://schemas.microsoft.com/office/drawing/2014/main" id="{781F844C-3CD8-45A0-8C7E-054967C0ABEF}"/>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8B2CE13-C608-4418-A623-EFDC237018D8}"/>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778494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6573BE-61DE-4581-A4B1-30F966650DC2}"/>
              </a:ext>
            </a:extLst>
          </p:cNvPr>
          <p:cNvSpPr>
            <a:spLocks noGrp="1"/>
          </p:cNvSpPr>
          <p:nvPr>
            <p:ph type="dt" sz="half" idx="10"/>
          </p:nvPr>
        </p:nvSpPr>
        <p:spPr/>
        <p:txBody>
          <a:bodyPr/>
          <a:lstStyle/>
          <a:p>
            <a:fld id="{93F34BDB-2351-4FF4-AED9-BAB48932719C}" type="datetimeFigureOut">
              <a:rPr lang="en-CA" smtClean="0"/>
              <a:t>2019-10-24</a:t>
            </a:fld>
            <a:endParaRPr lang="en-CA"/>
          </a:p>
        </p:txBody>
      </p:sp>
      <p:sp>
        <p:nvSpPr>
          <p:cNvPr id="3" name="Footer Placeholder 2">
            <a:extLst>
              <a:ext uri="{FF2B5EF4-FFF2-40B4-BE49-F238E27FC236}">
                <a16:creationId xmlns:a16="http://schemas.microsoft.com/office/drawing/2014/main" id="{32E699A0-BE13-410E-86F3-1D00ACF888C7}"/>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08EBA42E-CC63-4BD1-8A22-D40BB39BDFA6}"/>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3072786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50345-EB20-4A68-8302-A59D23EB10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FC57978-9510-40F8-AA04-D610D55FE9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742911F-E235-4DA9-9A1F-FB2C483C3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9B3BE7-0005-43C7-BDB9-A7CF029AA45D}"/>
              </a:ext>
            </a:extLst>
          </p:cNvPr>
          <p:cNvSpPr>
            <a:spLocks noGrp="1"/>
          </p:cNvSpPr>
          <p:nvPr>
            <p:ph type="dt" sz="half" idx="10"/>
          </p:nvPr>
        </p:nvSpPr>
        <p:spPr/>
        <p:txBody>
          <a:bodyPr/>
          <a:lstStyle/>
          <a:p>
            <a:fld id="{93F34BDB-2351-4FF4-AED9-BAB48932719C}" type="datetimeFigureOut">
              <a:rPr lang="en-CA" smtClean="0"/>
              <a:t>2019-10-24</a:t>
            </a:fld>
            <a:endParaRPr lang="en-CA"/>
          </a:p>
        </p:txBody>
      </p:sp>
      <p:sp>
        <p:nvSpPr>
          <p:cNvPr id="6" name="Footer Placeholder 5">
            <a:extLst>
              <a:ext uri="{FF2B5EF4-FFF2-40B4-BE49-F238E27FC236}">
                <a16:creationId xmlns:a16="http://schemas.microsoft.com/office/drawing/2014/main" id="{66A118E3-FA5E-4662-8936-1D1CEFF5DAD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79FB676-D72A-471E-BFE0-75C8DC977F80}"/>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2343544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6F4F-8F8B-4289-B69B-86B547C27B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91B6382-45C1-425A-BF0E-617376DA95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D9DFB85-36D4-4A3C-8E8C-B28692C4CA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1898BB-D9D8-41D3-B341-532DB8D277D7}"/>
              </a:ext>
            </a:extLst>
          </p:cNvPr>
          <p:cNvSpPr>
            <a:spLocks noGrp="1"/>
          </p:cNvSpPr>
          <p:nvPr>
            <p:ph type="dt" sz="half" idx="10"/>
          </p:nvPr>
        </p:nvSpPr>
        <p:spPr/>
        <p:txBody>
          <a:bodyPr/>
          <a:lstStyle/>
          <a:p>
            <a:fld id="{93F34BDB-2351-4FF4-AED9-BAB48932719C}" type="datetimeFigureOut">
              <a:rPr lang="en-CA" smtClean="0"/>
              <a:t>2019-10-24</a:t>
            </a:fld>
            <a:endParaRPr lang="en-CA"/>
          </a:p>
        </p:txBody>
      </p:sp>
      <p:sp>
        <p:nvSpPr>
          <p:cNvPr id="6" name="Footer Placeholder 5">
            <a:extLst>
              <a:ext uri="{FF2B5EF4-FFF2-40B4-BE49-F238E27FC236}">
                <a16:creationId xmlns:a16="http://schemas.microsoft.com/office/drawing/2014/main" id="{672E21F3-AB24-4011-8200-4FBE9C5D46E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778CC1B-CD48-4A05-B299-E07BA4CF8FDF}"/>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4273552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9466D4-1982-404E-85C4-0BC772A833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97BB876-1B20-4A48-8696-28293850A9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46F7C58-BA45-4334-9B3E-72ECEA46D8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34BDB-2351-4FF4-AED9-BAB48932719C}" type="datetimeFigureOut">
              <a:rPr lang="en-CA" smtClean="0"/>
              <a:t>2019-10-24</a:t>
            </a:fld>
            <a:endParaRPr lang="en-CA"/>
          </a:p>
        </p:txBody>
      </p:sp>
      <p:sp>
        <p:nvSpPr>
          <p:cNvPr id="5" name="Footer Placeholder 4">
            <a:extLst>
              <a:ext uri="{FF2B5EF4-FFF2-40B4-BE49-F238E27FC236}">
                <a16:creationId xmlns:a16="http://schemas.microsoft.com/office/drawing/2014/main" id="{A8A7128C-C483-4950-9461-E447120952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D826345B-DB9A-42A1-A253-31291ED58D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0DA117-0DA5-4AB9-A71D-4428F1D24564}" type="slidenum">
              <a:rPr lang="en-CA" smtClean="0"/>
              <a:t>‹#›</a:t>
            </a:fld>
            <a:endParaRPr lang="en-CA"/>
          </a:p>
        </p:txBody>
      </p:sp>
    </p:spTree>
    <p:extLst>
      <p:ext uri="{BB962C8B-B14F-4D97-AF65-F5344CB8AC3E}">
        <p14:creationId xmlns:p14="http://schemas.microsoft.com/office/powerpoint/2010/main" val="3809748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image" Target="../media/image3.png"/><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s>
</file>

<file path=ppt/slides/_rels/slide10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5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4B4E59-EE40-4F54-B8EC-6D7D9C8C9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8666" y="663423"/>
            <a:ext cx="4794667" cy="5531153"/>
          </a:xfrm>
          <a:prstGeom prst="rect">
            <a:avLst/>
          </a:prstGeom>
        </p:spPr>
      </p:pic>
    </p:spTree>
    <p:extLst>
      <p:ext uri="{BB962C8B-B14F-4D97-AF65-F5344CB8AC3E}">
        <p14:creationId xmlns:p14="http://schemas.microsoft.com/office/powerpoint/2010/main" val="2254405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Which of the following cells are excitable?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fontScale="92500" lnSpcReduction="10000"/>
          </a:bodyPr>
          <a:lstStyle/>
          <a:p>
            <a:pPr marL="514350" indent="-514350">
              <a:buAutoNum type="arabicPeriod"/>
            </a:pPr>
            <a:r>
              <a:rPr lang="en-US" dirty="0"/>
              <a:t>Neurons</a:t>
            </a:r>
          </a:p>
          <a:p>
            <a:pPr marL="514350" indent="-514350">
              <a:buAutoNum type="arabicPeriod"/>
            </a:pPr>
            <a:r>
              <a:rPr lang="en-US" dirty="0"/>
              <a:t>Cardiac Muscle Cells</a:t>
            </a:r>
          </a:p>
          <a:p>
            <a:pPr marL="514350" indent="-514350">
              <a:buAutoNum type="arabicPeriod"/>
            </a:pPr>
            <a:r>
              <a:rPr lang="en-US" dirty="0"/>
              <a:t>Smooth Muscle Cells</a:t>
            </a:r>
          </a:p>
          <a:p>
            <a:pPr marL="514350" indent="-514350">
              <a:buAutoNum type="arabicPeriod"/>
            </a:pPr>
            <a:r>
              <a:rPr lang="en-US" dirty="0"/>
              <a:t>Skeletal Muscle Cells</a:t>
            </a:r>
          </a:p>
          <a:p>
            <a:pPr marL="514350" indent="-514350">
              <a:buAutoNum type="arabicPeriod"/>
            </a:pPr>
            <a:endParaRPr lang="en-US" dirty="0"/>
          </a:p>
          <a:p>
            <a:pPr marL="514350" indent="-514350">
              <a:buAutoNum type="alphaUcParenR"/>
            </a:pPr>
            <a:r>
              <a:rPr lang="en-US" dirty="0"/>
              <a:t>If only 1, 2 and 3 are correct</a:t>
            </a:r>
          </a:p>
          <a:p>
            <a:pPr marL="514350" indent="-514350">
              <a:buAutoNum type="alphaUcParenR"/>
            </a:pPr>
            <a:r>
              <a:rPr lang="en-US" dirty="0"/>
              <a:t>If only 1 and 3 are correct</a:t>
            </a:r>
          </a:p>
          <a:p>
            <a:pPr marL="514350" indent="-514350">
              <a:buAutoNum type="alphaUcParenR"/>
            </a:pPr>
            <a:r>
              <a:rPr lang="en-US" dirty="0"/>
              <a:t>If only 2 and 4 are correct</a:t>
            </a:r>
          </a:p>
          <a:p>
            <a:pPr marL="514350" indent="-514350">
              <a:buAutoNum type="alphaUcParenR"/>
            </a:pPr>
            <a:r>
              <a:rPr lang="en-US" dirty="0"/>
              <a:t>If only 4 is correct</a:t>
            </a:r>
          </a:p>
          <a:p>
            <a:pPr marL="514350" indent="-514350">
              <a:buAutoNum type="alphaUcParenR"/>
            </a:pPr>
            <a:r>
              <a:rPr lang="en-US" dirty="0"/>
              <a:t>If ALL are correct</a:t>
            </a:r>
          </a:p>
          <a:p>
            <a:pPr marL="514350" indent="-514350">
              <a:buAutoNum type="arabicPeriod"/>
            </a:pPr>
            <a:endParaRPr lang="en-US"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6104659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More Dopamine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9" name="Content Placeholder 4">
            <a:extLst>
              <a:ext uri="{FF2B5EF4-FFF2-40B4-BE49-F238E27FC236}">
                <a16:creationId xmlns:a16="http://schemas.microsoft.com/office/drawing/2014/main" id="{63136C10-B184-41BA-808F-EBC4D3D024A9}"/>
              </a:ext>
            </a:extLst>
          </p:cNvPr>
          <p:cNvSpPr>
            <a:spLocks noGrp="1"/>
          </p:cNvSpPr>
          <p:nvPr>
            <p:ph idx="1"/>
          </p:nvPr>
        </p:nvSpPr>
        <p:spPr>
          <a:xfrm>
            <a:off x="838201" y="1374194"/>
            <a:ext cx="5899484" cy="4564976"/>
          </a:xfrm>
        </p:spPr>
        <p:txBody>
          <a:bodyPr>
            <a:normAutofit fontScale="77500" lnSpcReduction="20000"/>
          </a:bodyPr>
          <a:lstStyle/>
          <a:p>
            <a:r>
              <a:rPr lang="en-US" sz="2600" dirty="0"/>
              <a:t>More dopamine from substantia </a:t>
            </a:r>
            <a:r>
              <a:rPr lang="en-US" sz="2600" dirty="0" err="1"/>
              <a:t>nigra</a:t>
            </a:r>
            <a:r>
              <a:rPr lang="en-US" sz="2600" dirty="0"/>
              <a:t> pars compacta</a:t>
            </a:r>
          </a:p>
          <a:p>
            <a:r>
              <a:rPr lang="en-US" sz="2600" dirty="0"/>
              <a:t>Direct pathway ACTIVATED:</a:t>
            </a:r>
          </a:p>
          <a:p>
            <a:pPr lvl="1">
              <a:buClr>
                <a:schemeClr val="tx1"/>
              </a:buClr>
            </a:pPr>
            <a:r>
              <a:rPr lang="en-US" sz="2200" dirty="0">
                <a:solidFill>
                  <a:srgbClr val="FF0000"/>
                </a:solidFill>
              </a:rPr>
              <a:t>striatum</a:t>
            </a:r>
            <a:r>
              <a:rPr lang="en-US" sz="2200" dirty="0"/>
              <a:t> will inhibit the </a:t>
            </a:r>
            <a:r>
              <a:rPr lang="en-US" sz="2200" dirty="0">
                <a:solidFill>
                  <a:srgbClr val="FF0000"/>
                </a:solidFill>
              </a:rPr>
              <a:t>globus pallidus internal</a:t>
            </a:r>
          </a:p>
          <a:p>
            <a:pPr lvl="1">
              <a:buClr>
                <a:schemeClr val="tx1"/>
              </a:buClr>
            </a:pPr>
            <a:r>
              <a:rPr lang="en-US" sz="2200" dirty="0">
                <a:solidFill>
                  <a:srgbClr val="FF0000"/>
                </a:solidFill>
              </a:rPr>
              <a:t>globus pallidus </a:t>
            </a:r>
            <a:r>
              <a:rPr lang="en-US" sz="2200" dirty="0"/>
              <a:t>internal will no longer inhibit the  </a:t>
            </a:r>
            <a:r>
              <a:rPr lang="en-US" sz="2200" dirty="0">
                <a:solidFill>
                  <a:srgbClr val="FF0000"/>
                </a:solidFill>
              </a:rPr>
              <a:t>thalamus</a:t>
            </a:r>
          </a:p>
          <a:p>
            <a:r>
              <a:rPr lang="en-US" sz="2600" dirty="0"/>
              <a:t>Indirect pathway DE-ACTIVATED:</a:t>
            </a:r>
          </a:p>
          <a:p>
            <a:pPr lvl="1">
              <a:buClr>
                <a:schemeClr val="tx1"/>
              </a:buClr>
            </a:pPr>
            <a:r>
              <a:rPr lang="en-US" sz="2200" dirty="0">
                <a:solidFill>
                  <a:srgbClr val="FF0000"/>
                </a:solidFill>
              </a:rPr>
              <a:t>striatum</a:t>
            </a:r>
            <a:r>
              <a:rPr lang="en-US" sz="2200" dirty="0"/>
              <a:t> will no longer inhibit the </a:t>
            </a:r>
            <a:r>
              <a:rPr lang="en-US" sz="2200" dirty="0">
                <a:solidFill>
                  <a:srgbClr val="FF0000"/>
                </a:solidFill>
              </a:rPr>
              <a:t>globus pallidus external</a:t>
            </a:r>
          </a:p>
          <a:p>
            <a:pPr lvl="1">
              <a:buClr>
                <a:schemeClr val="tx1"/>
              </a:buClr>
            </a:pPr>
            <a:r>
              <a:rPr lang="en-US" sz="2200" dirty="0">
                <a:solidFill>
                  <a:srgbClr val="FF0000"/>
                </a:solidFill>
              </a:rPr>
              <a:t>globus pallidus external </a:t>
            </a:r>
            <a:r>
              <a:rPr lang="en-US" sz="2200" dirty="0"/>
              <a:t>will inhibit the  </a:t>
            </a:r>
            <a:r>
              <a:rPr lang="en-US" sz="2200" dirty="0">
                <a:solidFill>
                  <a:srgbClr val="FF0000"/>
                </a:solidFill>
              </a:rPr>
              <a:t>subthalamic nucleus</a:t>
            </a:r>
          </a:p>
          <a:p>
            <a:pPr lvl="1">
              <a:buClr>
                <a:schemeClr val="tx1"/>
              </a:buClr>
            </a:pPr>
            <a:r>
              <a:rPr lang="en-US" sz="2200" dirty="0">
                <a:solidFill>
                  <a:srgbClr val="FF0000"/>
                </a:solidFill>
              </a:rPr>
              <a:t>subthalmic nucleus</a:t>
            </a:r>
            <a:r>
              <a:rPr lang="en-US" sz="2200" dirty="0"/>
              <a:t> will no longer excite the </a:t>
            </a:r>
            <a:r>
              <a:rPr lang="en-US" sz="2200" dirty="0">
                <a:solidFill>
                  <a:srgbClr val="FF0000"/>
                </a:solidFill>
              </a:rPr>
              <a:t>globus pallidus internal</a:t>
            </a:r>
          </a:p>
          <a:p>
            <a:pPr>
              <a:buClr>
                <a:schemeClr val="tx1"/>
              </a:buClr>
            </a:pPr>
            <a:r>
              <a:rPr lang="en-US" sz="2600" dirty="0">
                <a:solidFill>
                  <a:srgbClr val="FF0000"/>
                </a:solidFill>
              </a:rPr>
              <a:t>globus pallidus internal </a:t>
            </a:r>
            <a:r>
              <a:rPr lang="en-US" sz="2600" dirty="0"/>
              <a:t>no longer inhibits the thalamus</a:t>
            </a:r>
          </a:p>
          <a:p>
            <a:pPr>
              <a:buClr>
                <a:schemeClr val="tx1"/>
              </a:buClr>
            </a:pPr>
            <a:r>
              <a:rPr lang="en-US" sz="2600" dirty="0">
                <a:solidFill>
                  <a:srgbClr val="FF0000"/>
                </a:solidFill>
              </a:rPr>
              <a:t>thalamus </a:t>
            </a:r>
            <a:r>
              <a:rPr lang="en-US" sz="2600" dirty="0"/>
              <a:t>will excite the cortex</a:t>
            </a:r>
          </a:p>
          <a:p>
            <a:pPr>
              <a:buClr>
                <a:schemeClr val="tx1"/>
              </a:buClr>
            </a:pPr>
            <a:r>
              <a:rPr lang="en-US" sz="2600" dirty="0">
                <a:solidFill>
                  <a:srgbClr val="FF0000"/>
                </a:solidFill>
              </a:rPr>
              <a:t>Movement </a:t>
            </a:r>
            <a:r>
              <a:rPr lang="en-US" sz="2600" dirty="0"/>
              <a:t>initiated</a:t>
            </a:r>
            <a:r>
              <a:rPr lang="en-US" sz="2600" dirty="0">
                <a:solidFill>
                  <a:srgbClr val="FF0000"/>
                </a:solidFill>
              </a:rPr>
              <a:t> </a:t>
            </a:r>
          </a:p>
        </p:txBody>
      </p:sp>
      <p:pic>
        <p:nvPicPr>
          <p:cNvPr id="7" name="Picture 6" descr="A picture containing clock&#10;&#10;Description automatically generated">
            <a:extLst>
              <a:ext uri="{FF2B5EF4-FFF2-40B4-BE49-F238E27FC236}">
                <a16:creationId xmlns:a16="http://schemas.microsoft.com/office/drawing/2014/main" id="{80DA93F6-DD9D-426B-98E0-2BCBED7D7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7685" y="2192896"/>
            <a:ext cx="5147949" cy="2472207"/>
          </a:xfrm>
          <a:prstGeom prst="rect">
            <a:avLst/>
          </a:prstGeom>
        </p:spPr>
      </p:pic>
      <p:cxnSp>
        <p:nvCxnSpPr>
          <p:cNvPr id="10" name="Straight Arrow Connector 9">
            <a:extLst>
              <a:ext uri="{FF2B5EF4-FFF2-40B4-BE49-F238E27FC236}">
                <a16:creationId xmlns:a16="http://schemas.microsoft.com/office/drawing/2014/main" id="{B7BDF13D-4F93-4508-A0FC-E7561D2E03ED}"/>
              </a:ext>
            </a:extLst>
          </p:cNvPr>
          <p:cNvCxnSpPr>
            <a:cxnSpLocks/>
          </p:cNvCxnSpPr>
          <p:nvPr/>
        </p:nvCxnSpPr>
        <p:spPr>
          <a:xfrm flipH="1">
            <a:off x="9408695" y="3844664"/>
            <a:ext cx="1118938" cy="3423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F6F6CE7-602A-4CBA-BF81-0ABDB9AD60DC}"/>
              </a:ext>
            </a:extLst>
          </p:cNvPr>
          <p:cNvCxnSpPr/>
          <p:nvPr/>
        </p:nvCxnSpPr>
        <p:spPr>
          <a:xfrm>
            <a:off x="9525001" y="3619865"/>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D14267-8D37-4E95-9F11-BD07262B8E55}"/>
              </a:ext>
            </a:extLst>
          </p:cNvPr>
          <p:cNvCxnSpPr>
            <a:cxnSpLocks/>
          </p:cNvCxnSpPr>
          <p:nvPr/>
        </p:nvCxnSpPr>
        <p:spPr>
          <a:xfrm flipH="1">
            <a:off x="9525001" y="3619864"/>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E2CDE84-9097-4630-AF44-5D546097CCF1}"/>
              </a:ext>
            </a:extLst>
          </p:cNvPr>
          <p:cNvCxnSpPr/>
          <p:nvPr/>
        </p:nvCxnSpPr>
        <p:spPr>
          <a:xfrm>
            <a:off x="8131343" y="4127197"/>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81C72DD-129A-42DB-8B4B-2C0E8B6D62B4}"/>
              </a:ext>
            </a:extLst>
          </p:cNvPr>
          <p:cNvCxnSpPr>
            <a:cxnSpLocks/>
          </p:cNvCxnSpPr>
          <p:nvPr/>
        </p:nvCxnSpPr>
        <p:spPr>
          <a:xfrm flipH="1">
            <a:off x="8131343" y="4127196"/>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E5A19CA-EF36-44EC-9D53-68BA8E6EC5AC}"/>
              </a:ext>
            </a:extLst>
          </p:cNvPr>
          <p:cNvCxnSpPr>
            <a:cxnSpLocks/>
          </p:cNvCxnSpPr>
          <p:nvPr/>
        </p:nvCxnSpPr>
        <p:spPr>
          <a:xfrm>
            <a:off x="6839953" y="2694707"/>
            <a:ext cx="1383632"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02ABB3-F377-41A4-8036-30C9048674EC}"/>
              </a:ext>
            </a:extLst>
          </p:cNvPr>
          <p:cNvCxnSpPr/>
          <p:nvPr/>
        </p:nvCxnSpPr>
        <p:spPr>
          <a:xfrm>
            <a:off x="6845968" y="2664993"/>
            <a:ext cx="0" cy="1612596"/>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9100F9-696E-4FA8-A930-DB146C48B66C}"/>
              </a:ext>
            </a:extLst>
          </p:cNvPr>
          <p:cNvCxnSpPr>
            <a:cxnSpLocks/>
          </p:cNvCxnSpPr>
          <p:nvPr/>
        </p:nvCxnSpPr>
        <p:spPr>
          <a:xfrm flipV="1">
            <a:off x="6815890" y="4304021"/>
            <a:ext cx="398045" cy="3648"/>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4005309-C341-4046-8B57-D11393DD55DE}"/>
              </a:ext>
            </a:extLst>
          </p:cNvPr>
          <p:cNvSpPr txBox="1"/>
          <p:nvPr/>
        </p:nvSpPr>
        <p:spPr>
          <a:xfrm>
            <a:off x="8191652" y="2137091"/>
            <a:ext cx="1724190" cy="369332"/>
          </a:xfrm>
          <a:prstGeom prst="rect">
            <a:avLst/>
          </a:prstGeom>
          <a:solidFill>
            <a:schemeClr val="bg1"/>
          </a:solidFill>
        </p:spPr>
        <p:txBody>
          <a:bodyPr wrap="none" rtlCol="0">
            <a:spAutoFit/>
          </a:bodyPr>
          <a:lstStyle/>
          <a:p>
            <a:r>
              <a:rPr lang="en-US" b="1" dirty="0"/>
              <a:t>More dopamine</a:t>
            </a:r>
          </a:p>
        </p:txBody>
      </p:sp>
      <p:cxnSp>
        <p:nvCxnSpPr>
          <p:cNvPr id="24" name="Straight Arrow Connector 23">
            <a:extLst>
              <a:ext uri="{FF2B5EF4-FFF2-40B4-BE49-F238E27FC236}">
                <a16:creationId xmlns:a16="http://schemas.microsoft.com/office/drawing/2014/main" id="{E0896914-9205-4F3B-97EA-EF65E5A3E127}"/>
              </a:ext>
            </a:extLst>
          </p:cNvPr>
          <p:cNvCxnSpPr>
            <a:cxnSpLocks/>
          </p:cNvCxnSpPr>
          <p:nvPr/>
        </p:nvCxnSpPr>
        <p:spPr>
          <a:xfrm>
            <a:off x="9735553" y="2700140"/>
            <a:ext cx="1026232"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5AE9474-2CAE-4375-BB3B-765E5D83DB14}"/>
              </a:ext>
            </a:extLst>
          </p:cNvPr>
          <p:cNvCxnSpPr/>
          <p:nvPr/>
        </p:nvCxnSpPr>
        <p:spPr>
          <a:xfrm>
            <a:off x="7904749" y="3790314"/>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49C890-004B-4995-BDC2-F29F5E3BDD55}"/>
              </a:ext>
            </a:extLst>
          </p:cNvPr>
          <p:cNvCxnSpPr>
            <a:cxnSpLocks/>
          </p:cNvCxnSpPr>
          <p:nvPr/>
        </p:nvCxnSpPr>
        <p:spPr>
          <a:xfrm flipH="1">
            <a:off x="7904749" y="3790313"/>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D5516CB-30F0-473B-8768-6D10F2A9D634}"/>
              </a:ext>
            </a:extLst>
          </p:cNvPr>
          <p:cNvCxnSpPr>
            <a:cxnSpLocks/>
          </p:cNvCxnSpPr>
          <p:nvPr/>
        </p:nvCxnSpPr>
        <p:spPr>
          <a:xfrm>
            <a:off x="9049753" y="5093800"/>
            <a:ext cx="516278"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928B004-8B81-48C2-B582-D4EA99E1071E}"/>
              </a:ext>
            </a:extLst>
          </p:cNvPr>
          <p:cNvCxnSpPr>
            <a:cxnSpLocks/>
          </p:cNvCxnSpPr>
          <p:nvPr/>
        </p:nvCxnSpPr>
        <p:spPr>
          <a:xfrm>
            <a:off x="9059782" y="5309339"/>
            <a:ext cx="50624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D229D3D-E202-49C5-A3C1-04911038C7EB}"/>
              </a:ext>
            </a:extLst>
          </p:cNvPr>
          <p:cNvSpPr txBox="1"/>
          <p:nvPr/>
        </p:nvSpPr>
        <p:spPr>
          <a:xfrm>
            <a:off x="9686921" y="4909134"/>
            <a:ext cx="1106137" cy="369332"/>
          </a:xfrm>
          <a:prstGeom prst="rect">
            <a:avLst/>
          </a:prstGeom>
          <a:noFill/>
        </p:spPr>
        <p:txBody>
          <a:bodyPr wrap="none" rtlCol="0">
            <a:spAutoFit/>
          </a:bodyPr>
          <a:lstStyle/>
          <a:p>
            <a:r>
              <a:rPr lang="en-US" dirty="0"/>
              <a:t>excitatory</a:t>
            </a:r>
          </a:p>
        </p:txBody>
      </p:sp>
      <p:sp>
        <p:nvSpPr>
          <p:cNvPr id="31" name="TextBox 30">
            <a:extLst>
              <a:ext uri="{FF2B5EF4-FFF2-40B4-BE49-F238E27FC236}">
                <a16:creationId xmlns:a16="http://schemas.microsoft.com/office/drawing/2014/main" id="{EA65A6B9-6F56-4AC0-9292-935BD9D0686F}"/>
              </a:ext>
            </a:extLst>
          </p:cNvPr>
          <p:cNvSpPr txBox="1"/>
          <p:nvPr/>
        </p:nvSpPr>
        <p:spPr>
          <a:xfrm>
            <a:off x="9694551" y="5124673"/>
            <a:ext cx="1090876" cy="369332"/>
          </a:xfrm>
          <a:prstGeom prst="rect">
            <a:avLst/>
          </a:prstGeom>
          <a:noFill/>
        </p:spPr>
        <p:txBody>
          <a:bodyPr wrap="none" rtlCol="0">
            <a:spAutoFit/>
          </a:bodyPr>
          <a:lstStyle/>
          <a:p>
            <a:r>
              <a:rPr lang="en-US" dirty="0"/>
              <a:t>inhibitory</a:t>
            </a:r>
          </a:p>
        </p:txBody>
      </p:sp>
    </p:spTree>
    <p:extLst>
      <p:ext uri="{BB962C8B-B14F-4D97-AF65-F5344CB8AC3E}">
        <p14:creationId xmlns:p14="http://schemas.microsoft.com/office/powerpoint/2010/main" val="109805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9" end="9"/>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
                                            <p:txEl>
                                              <p:pRg st="10" end="1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Parkinson Disease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9" name="Content Placeholder 4">
            <a:extLst>
              <a:ext uri="{FF2B5EF4-FFF2-40B4-BE49-F238E27FC236}">
                <a16:creationId xmlns:a16="http://schemas.microsoft.com/office/drawing/2014/main" id="{63136C10-B184-41BA-808F-EBC4D3D024A9}"/>
              </a:ext>
            </a:extLst>
          </p:cNvPr>
          <p:cNvSpPr>
            <a:spLocks noGrp="1"/>
          </p:cNvSpPr>
          <p:nvPr>
            <p:ph idx="1"/>
          </p:nvPr>
        </p:nvSpPr>
        <p:spPr>
          <a:xfrm>
            <a:off x="838201" y="1374194"/>
            <a:ext cx="5899484" cy="4564976"/>
          </a:xfrm>
        </p:spPr>
        <p:txBody>
          <a:bodyPr>
            <a:normAutofit fontScale="92500" lnSpcReduction="20000"/>
          </a:bodyPr>
          <a:lstStyle/>
          <a:p>
            <a:r>
              <a:rPr lang="en-US" sz="2600" dirty="0"/>
              <a:t>Loss of neurons in substantia </a:t>
            </a:r>
            <a:r>
              <a:rPr lang="en-US" sz="2600" dirty="0" err="1"/>
              <a:t>nigra</a:t>
            </a:r>
            <a:r>
              <a:rPr lang="en-US" sz="2600" dirty="0"/>
              <a:t> pars compacta</a:t>
            </a:r>
          </a:p>
          <a:p>
            <a:r>
              <a:rPr lang="en-US" sz="2600" dirty="0"/>
              <a:t>Direct pathway DE-ACTIVATED:</a:t>
            </a:r>
          </a:p>
          <a:p>
            <a:pPr lvl="1">
              <a:buClr>
                <a:schemeClr val="tx1"/>
              </a:buClr>
            </a:pPr>
            <a:r>
              <a:rPr lang="en-US" sz="2200" dirty="0">
                <a:solidFill>
                  <a:srgbClr val="FF0000"/>
                </a:solidFill>
              </a:rPr>
              <a:t>striatum</a:t>
            </a:r>
            <a:r>
              <a:rPr lang="en-US" sz="2200" dirty="0"/>
              <a:t> will not inhibit the </a:t>
            </a:r>
            <a:r>
              <a:rPr lang="en-US" sz="2200" dirty="0">
                <a:solidFill>
                  <a:srgbClr val="FF0000"/>
                </a:solidFill>
              </a:rPr>
              <a:t>globus pallidus internal</a:t>
            </a:r>
          </a:p>
          <a:p>
            <a:r>
              <a:rPr lang="en-US" sz="2600" dirty="0"/>
              <a:t>Indirect pathway ACTIVATED:</a:t>
            </a:r>
          </a:p>
          <a:p>
            <a:pPr lvl="1">
              <a:buClr>
                <a:schemeClr val="tx1"/>
              </a:buClr>
            </a:pPr>
            <a:r>
              <a:rPr lang="en-US" sz="2200" dirty="0">
                <a:solidFill>
                  <a:srgbClr val="FF0000"/>
                </a:solidFill>
              </a:rPr>
              <a:t>striatum</a:t>
            </a:r>
            <a:r>
              <a:rPr lang="en-US" sz="2200" dirty="0"/>
              <a:t> will inhibit </a:t>
            </a:r>
            <a:r>
              <a:rPr lang="en-US" sz="2200" dirty="0">
                <a:solidFill>
                  <a:srgbClr val="FF0000"/>
                </a:solidFill>
              </a:rPr>
              <a:t>globus pallidus external</a:t>
            </a:r>
          </a:p>
          <a:p>
            <a:pPr lvl="1">
              <a:buClr>
                <a:schemeClr val="tx1"/>
              </a:buClr>
            </a:pPr>
            <a:r>
              <a:rPr lang="en-US" sz="2200" dirty="0">
                <a:solidFill>
                  <a:srgbClr val="FF0000"/>
                </a:solidFill>
              </a:rPr>
              <a:t>globus pallidus external </a:t>
            </a:r>
            <a:r>
              <a:rPr lang="en-US" sz="2200" dirty="0"/>
              <a:t>will no longer inhibit the </a:t>
            </a:r>
            <a:r>
              <a:rPr lang="en-US" sz="2200" dirty="0">
                <a:solidFill>
                  <a:srgbClr val="FF0000"/>
                </a:solidFill>
              </a:rPr>
              <a:t>subthalamic nucleus</a:t>
            </a:r>
          </a:p>
          <a:p>
            <a:pPr lvl="1">
              <a:buClr>
                <a:schemeClr val="tx1"/>
              </a:buClr>
            </a:pPr>
            <a:r>
              <a:rPr lang="en-US" sz="2200" dirty="0">
                <a:solidFill>
                  <a:srgbClr val="FF0000"/>
                </a:solidFill>
              </a:rPr>
              <a:t>subthalmic nucleus</a:t>
            </a:r>
            <a:r>
              <a:rPr lang="en-US" sz="2200" dirty="0"/>
              <a:t> will cause excitation of </a:t>
            </a:r>
            <a:r>
              <a:rPr lang="en-US" sz="2200" dirty="0">
                <a:solidFill>
                  <a:srgbClr val="FF0000"/>
                </a:solidFill>
              </a:rPr>
              <a:t>globus pallidus internal</a:t>
            </a:r>
          </a:p>
          <a:p>
            <a:pPr>
              <a:buClr>
                <a:schemeClr val="tx1"/>
              </a:buClr>
            </a:pPr>
            <a:r>
              <a:rPr lang="en-US" sz="2600" dirty="0">
                <a:solidFill>
                  <a:srgbClr val="FF0000"/>
                </a:solidFill>
              </a:rPr>
              <a:t>globus pallidus internal</a:t>
            </a:r>
            <a:r>
              <a:rPr lang="en-US" sz="2600" dirty="0"/>
              <a:t> inhibits the </a:t>
            </a:r>
            <a:r>
              <a:rPr lang="en-US" sz="2600" dirty="0">
                <a:solidFill>
                  <a:srgbClr val="FF0000"/>
                </a:solidFill>
              </a:rPr>
              <a:t>thalamus</a:t>
            </a:r>
          </a:p>
          <a:p>
            <a:pPr>
              <a:buClr>
                <a:schemeClr val="tx1"/>
              </a:buClr>
            </a:pPr>
            <a:r>
              <a:rPr lang="en-US" sz="2600" dirty="0">
                <a:solidFill>
                  <a:srgbClr val="FF0000"/>
                </a:solidFill>
              </a:rPr>
              <a:t>thalamus</a:t>
            </a:r>
            <a:r>
              <a:rPr lang="en-US" sz="2600" dirty="0"/>
              <a:t> will no longer excite the </a:t>
            </a:r>
            <a:r>
              <a:rPr lang="en-US" sz="2600" dirty="0">
                <a:solidFill>
                  <a:srgbClr val="FF0000"/>
                </a:solidFill>
              </a:rPr>
              <a:t>cortex</a:t>
            </a:r>
          </a:p>
          <a:p>
            <a:pPr>
              <a:buClr>
                <a:schemeClr val="tx1"/>
              </a:buClr>
            </a:pPr>
            <a:r>
              <a:rPr lang="en-US" sz="2600" dirty="0">
                <a:solidFill>
                  <a:srgbClr val="FF0000"/>
                </a:solidFill>
              </a:rPr>
              <a:t>Movement inhibited</a:t>
            </a:r>
          </a:p>
        </p:txBody>
      </p:sp>
      <p:pic>
        <p:nvPicPr>
          <p:cNvPr id="7" name="Picture 6" descr="A picture containing clock&#10;&#10;Description automatically generated">
            <a:extLst>
              <a:ext uri="{FF2B5EF4-FFF2-40B4-BE49-F238E27FC236}">
                <a16:creationId xmlns:a16="http://schemas.microsoft.com/office/drawing/2014/main" id="{7E078DCD-CFEB-43DA-8435-A241440E3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7685" y="2192896"/>
            <a:ext cx="5147949" cy="2472207"/>
          </a:xfrm>
          <a:prstGeom prst="rect">
            <a:avLst/>
          </a:prstGeom>
        </p:spPr>
      </p:pic>
      <p:cxnSp>
        <p:nvCxnSpPr>
          <p:cNvPr id="11" name="Straight Connector 10">
            <a:extLst>
              <a:ext uri="{FF2B5EF4-FFF2-40B4-BE49-F238E27FC236}">
                <a16:creationId xmlns:a16="http://schemas.microsoft.com/office/drawing/2014/main" id="{F764C8B2-7737-449A-BB5B-7D83ED7D77EA}"/>
              </a:ext>
            </a:extLst>
          </p:cNvPr>
          <p:cNvCxnSpPr/>
          <p:nvPr/>
        </p:nvCxnSpPr>
        <p:spPr>
          <a:xfrm>
            <a:off x="8135353" y="3428999"/>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6C0DF01-22CC-4F1C-811B-8D1E3FB004B8}"/>
              </a:ext>
            </a:extLst>
          </p:cNvPr>
          <p:cNvCxnSpPr>
            <a:cxnSpLocks/>
          </p:cNvCxnSpPr>
          <p:nvPr/>
        </p:nvCxnSpPr>
        <p:spPr>
          <a:xfrm flipH="1">
            <a:off x="8135353" y="3428998"/>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9840F61-F030-4D23-A50C-38958AE9D2B4}"/>
              </a:ext>
            </a:extLst>
          </p:cNvPr>
          <p:cNvCxnSpPr/>
          <p:nvPr/>
        </p:nvCxnSpPr>
        <p:spPr>
          <a:xfrm>
            <a:off x="7634038" y="3836495"/>
            <a:ext cx="920416" cy="33688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0AB70-7A1E-4A37-BAB8-32FDBB66BD27}"/>
              </a:ext>
            </a:extLst>
          </p:cNvPr>
          <p:cNvCxnSpPr/>
          <p:nvPr/>
        </p:nvCxnSpPr>
        <p:spPr>
          <a:xfrm>
            <a:off x="9970169" y="3942348"/>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C560D08-D921-453F-B0B9-11E2C5B9B94C}"/>
              </a:ext>
            </a:extLst>
          </p:cNvPr>
          <p:cNvCxnSpPr>
            <a:cxnSpLocks/>
          </p:cNvCxnSpPr>
          <p:nvPr/>
        </p:nvCxnSpPr>
        <p:spPr>
          <a:xfrm flipH="1">
            <a:off x="9970169" y="3942347"/>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41F1DFF-40BC-4E63-9F5E-A385CBDC2850}"/>
              </a:ext>
            </a:extLst>
          </p:cNvPr>
          <p:cNvCxnSpPr>
            <a:cxnSpLocks/>
          </p:cNvCxnSpPr>
          <p:nvPr/>
        </p:nvCxnSpPr>
        <p:spPr>
          <a:xfrm flipH="1">
            <a:off x="8049126" y="4319911"/>
            <a:ext cx="50532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89356D7-FC07-4A76-BD96-0E1EDB5D05DF}"/>
              </a:ext>
            </a:extLst>
          </p:cNvPr>
          <p:cNvCxnSpPr>
            <a:cxnSpLocks/>
          </p:cNvCxnSpPr>
          <p:nvPr/>
        </p:nvCxnSpPr>
        <p:spPr>
          <a:xfrm flipH="1">
            <a:off x="9410700" y="3668714"/>
            <a:ext cx="50532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9D7093D-64A6-4E37-8789-654AEDFE93D0}"/>
              </a:ext>
            </a:extLst>
          </p:cNvPr>
          <p:cNvCxnSpPr/>
          <p:nvPr/>
        </p:nvCxnSpPr>
        <p:spPr>
          <a:xfrm>
            <a:off x="6702595" y="3428209"/>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731F123-948F-4110-AA7F-F27EE9E4241C}"/>
              </a:ext>
            </a:extLst>
          </p:cNvPr>
          <p:cNvCxnSpPr>
            <a:cxnSpLocks/>
          </p:cNvCxnSpPr>
          <p:nvPr/>
        </p:nvCxnSpPr>
        <p:spPr>
          <a:xfrm flipH="1">
            <a:off x="6702595" y="3428208"/>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0808666-2042-4D22-93F9-39B2EE488563}"/>
              </a:ext>
            </a:extLst>
          </p:cNvPr>
          <p:cNvCxnSpPr/>
          <p:nvPr/>
        </p:nvCxnSpPr>
        <p:spPr>
          <a:xfrm>
            <a:off x="11194381" y="3463516"/>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878D808-FE91-43AE-9608-162051426BDF}"/>
              </a:ext>
            </a:extLst>
          </p:cNvPr>
          <p:cNvCxnSpPr>
            <a:cxnSpLocks/>
          </p:cNvCxnSpPr>
          <p:nvPr/>
        </p:nvCxnSpPr>
        <p:spPr>
          <a:xfrm flipH="1">
            <a:off x="11194381" y="3463515"/>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668893D-937B-43B5-8969-B4DC48C5634E}"/>
              </a:ext>
            </a:extLst>
          </p:cNvPr>
          <p:cNvCxnSpPr/>
          <p:nvPr/>
        </p:nvCxnSpPr>
        <p:spPr>
          <a:xfrm>
            <a:off x="10020226" y="2524621"/>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B977D97-EA47-4D05-85A3-7ADDE7675184}"/>
              </a:ext>
            </a:extLst>
          </p:cNvPr>
          <p:cNvCxnSpPr>
            <a:cxnSpLocks/>
          </p:cNvCxnSpPr>
          <p:nvPr/>
        </p:nvCxnSpPr>
        <p:spPr>
          <a:xfrm flipH="1">
            <a:off x="10020226" y="2524620"/>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13F8793-E8A2-47B8-BF16-50D991EC400E}"/>
              </a:ext>
            </a:extLst>
          </p:cNvPr>
          <p:cNvSpPr txBox="1"/>
          <p:nvPr/>
        </p:nvSpPr>
        <p:spPr>
          <a:xfrm>
            <a:off x="8191652" y="2137091"/>
            <a:ext cx="1600118" cy="369332"/>
          </a:xfrm>
          <a:prstGeom prst="rect">
            <a:avLst/>
          </a:prstGeom>
          <a:solidFill>
            <a:schemeClr val="bg1"/>
          </a:solidFill>
        </p:spPr>
        <p:txBody>
          <a:bodyPr wrap="none" rtlCol="0">
            <a:spAutoFit/>
          </a:bodyPr>
          <a:lstStyle/>
          <a:p>
            <a:r>
              <a:rPr lang="en-US" b="1" dirty="0"/>
              <a:t>Less dopamine</a:t>
            </a:r>
          </a:p>
        </p:txBody>
      </p:sp>
      <p:cxnSp>
        <p:nvCxnSpPr>
          <p:cNvPr id="27" name="Straight Arrow Connector 26">
            <a:extLst>
              <a:ext uri="{FF2B5EF4-FFF2-40B4-BE49-F238E27FC236}">
                <a16:creationId xmlns:a16="http://schemas.microsoft.com/office/drawing/2014/main" id="{14B42AE2-1B42-4776-96E4-5F14A0EE8722}"/>
              </a:ext>
            </a:extLst>
          </p:cNvPr>
          <p:cNvCxnSpPr>
            <a:cxnSpLocks/>
          </p:cNvCxnSpPr>
          <p:nvPr/>
        </p:nvCxnSpPr>
        <p:spPr>
          <a:xfrm>
            <a:off x="9049753" y="5093800"/>
            <a:ext cx="516278"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826297B-E7D8-48DC-8ADB-749296B77D81}"/>
              </a:ext>
            </a:extLst>
          </p:cNvPr>
          <p:cNvCxnSpPr>
            <a:cxnSpLocks/>
          </p:cNvCxnSpPr>
          <p:nvPr/>
        </p:nvCxnSpPr>
        <p:spPr>
          <a:xfrm>
            <a:off x="9059782" y="5309339"/>
            <a:ext cx="50624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1DDBBEA-87FE-4F4F-8E23-A37FB441B17F}"/>
              </a:ext>
            </a:extLst>
          </p:cNvPr>
          <p:cNvSpPr txBox="1"/>
          <p:nvPr/>
        </p:nvSpPr>
        <p:spPr>
          <a:xfrm>
            <a:off x="9686921" y="4909134"/>
            <a:ext cx="1106137" cy="369332"/>
          </a:xfrm>
          <a:prstGeom prst="rect">
            <a:avLst/>
          </a:prstGeom>
          <a:noFill/>
        </p:spPr>
        <p:txBody>
          <a:bodyPr wrap="none" rtlCol="0">
            <a:spAutoFit/>
          </a:bodyPr>
          <a:lstStyle/>
          <a:p>
            <a:r>
              <a:rPr lang="en-US" dirty="0"/>
              <a:t>excitatory</a:t>
            </a:r>
          </a:p>
        </p:txBody>
      </p:sp>
      <p:sp>
        <p:nvSpPr>
          <p:cNvPr id="31" name="TextBox 30">
            <a:extLst>
              <a:ext uri="{FF2B5EF4-FFF2-40B4-BE49-F238E27FC236}">
                <a16:creationId xmlns:a16="http://schemas.microsoft.com/office/drawing/2014/main" id="{AF854224-7E8C-4EC2-A7C6-B806A8E74686}"/>
              </a:ext>
            </a:extLst>
          </p:cNvPr>
          <p:cNvSpPr txBox="1"/>
          <p:nvPr/>
        </p:nvSpPr>
        <p:spPr>
          <a:xfrm>
            <a:off x="9694551" y="5124673"/>
            <a:ext cx="1090876" cy="369332"/>
          </a:xfrm>
          <a:prstGeom prst="rect">
            <a:avLst/>
          </a:prstGeom>
          <a:noFill/>
        </p:spPr>
        <p:txBody>
          <a:bodyPr wrap="none" rtlCol="0">
            <a:spAutoFit/>
          </a:bodyPr>
          <a:lstStyle/>
          <a:p>
            <a:r>
              <a:rPr lang="en-US" dirty="0"/>
              <a:t>inhibitory</a:t>
            </a:r>
          </a:p>
        </p:txBody>
      </p:sp>
    </p:spTree>
    <p:extLst>
      <p:ext uri="{BB962C8B-B14F-4D97-AF65-F5344CB8AC3E}">
        <p14:creationId xmlns:p14="http://schemas.microsoft.com/office/powerpoint/2010/main" val="67435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xEl>
                                              <p:pRg st="8" end="8"/>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xEl>
                                              <p:pRg st="9" end="9"/>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normAutofit/>
          </a:bodyPr>
          <a:lstStyle/>
          <a:p>
            <a:r>
              <a:rPr lang="en-US" sz="4400" b="1" dirty="0">
                <a:solidFill>
                  <a:srgbClr val="4F2683"/>
                </a:solidFill>
                <a:latin typeface="+mn-lt"/>
              </a:rPr>
              <a:t>Endocrinology: Introduction</a:t>
            </a:r>
            <a:endParaRPr lang="en-CA" sz="5400"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5" name="Subtitle 2">
            <a:extLst>
              <a:ext uri="{FF2B5EF4-FFF2-40B4-BE49-F238E27FC236}">
                <a16:creationId xmlns:a16="http://schemas.microsoft.com/office/drawing/2014/main" id="{41E30B57-141A-42DC-B419-BCFCDB3A5338}"/>
              </a:ext>
            </a:extLst>
          </p:cNvPr>
          <p:cNvSpPr>
            <a:spLocks noGrp="1"/>
          </p:cNvSpPr>
          <p:nvPr>
            <p:ph type="subTitle" idx="1"/>
          </p:nvPr>
        </p:nvSpPr>
        <p:spPr>
          <a:xfrm>
            <a:off x="1828800" y="3886200"/>
            <a:ext cx="8534400" cy="1752600"/>
          </a:xfrm>
        </p:spPr>
        <p:txBody>
          <a:bodyPr>
            <a:normAutofit/>
          </a:bodyPr>
          <a:lstStyle/>
          <a:p>
            <a:r>
              <a:rPr lang="en-US" sz="2800" dirty="0"/>
              <a:t>Chapter 3: Dr. </a:t>
            </a:r>
            <a:r>
              <a:rPr lang="en-US" sz="2800" dirty="0" err="1"/>
              <a:t>Beye</a:t>
            </a:r>
            <a:endParaRPr lang="en-US" sz="2800" dirty="0"/>
          </a:p>
        </p:txBody>
      </p:sp>
    </p:spTree>
    <p:extLst>
      <p:ext uri="{BB962C8B-B14F-4D97-AF65-F5344CB8AC3E}">
        <p14:creationId xmlns:p14="http://schemas.microsoft.com/office/powerpoint/2010/main" val="16254142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Which of the following best describes endocrine/hormonal signaling?</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CA" dirty="0"/>
              <a:t>A cell sending a signal to itself </a:t>
            </a:r>
          </a:p>
          <a:p>
            <a:pPr marL="514350" indent="-514350">
              <a:buAutoNum type="alphaUcParenR"/>
            </a:pPr>
            <a:r>
              <a:rPr lang="en-CA" dirty="0"/>
              <a:t>A cell sending a signal to its neighbor </a:t>
            </a:r>
          </a:p>
          <a:p>
            <a:pPr marL="514350" indent="-514350">
              <a:buAutoNum type="alphaUcParenR"/>
            </a:pPr>
            <a:r>
              <a:rPr lang="en-CA" dirty="0"/>
              <a:t>A neuron sending a neurotransmitter to another neuron </a:t>
            </a:r>
          </a:p>
          <a:p>
            <a:pPr marL="514350" indent="-514350">
              <a:buAutoNum type="alphaUcParenR"/>
            </a:pPr>
            <a:r>
              <a:rPr lang="en-CA" dirty="0"/>
              <a:t>A cell sending a signal to a distance organ</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3194420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Which of the following best describes endocrine/hormonal signaling?</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CA" dirty="0"/>
              <a:t>A cell sending a signal to itself </a:t>
            </a:r>
          </a:p>
          <a:p>
            <a:pPr marL="514350" indent="-514350">
              <a:buAutoNum type="alphaUcParenR"/>
            </a:pPr>
            <a:r>
              <a:rPr lang="en-CA" dirty="0"/>
              <a:t>A cell sending a signal to its neighbor </a:t>
            </a:r>
          </a:p>
          <a:p>
            <a:pPr marL="514350" indent="-514350">
              <a:buAutoNum type="alphaUcParenR"/>
            </a:pPr>
            <a:r>
              <a:rPr lang="en-CA" dirty="0"/>
              <a:t>A neuron sending a neurotransmitter to another neuron </a:t>
            </a:r>
          </a:p>
          <a:p>
            <a:pPr marL="514350" indent="-514350">
              <a:buAutoNum type="alphaUcParenR"/>
            </a:pPr>
            <a:r>
              <a:rPr lang="en-CA" dirty="0">
                <a:solidFill>
                  <a:srgbClr val="FF0000"/>
                </a:solidFill>
              </a:rPr>
              <a:t>A cell sending a signal to a distance organ</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024887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US" sz="4800" b="1" dirty="0">
                <a:solidFill>
                  <a:srgbClr val="4F2683"/>
                </a:solidFill>
                <a:latin typeface="Calibri" panose="020F0502020204030204" pitchFamily="34" charset="0"/>
                <a:cs typeface="Calibri" panose="020F0502020204030204" pitchFamily="34" charset="0"/>
              </a:rPr>
              <a:t>Endocrinology</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59927"/>
            <a:ext cx="10515600" cy="4193511"/>
          </a:xfrm>
        </p:spPr>
        <p:txBody>
          <a:bodyPr>
            <a:normAutofit/>
          </a:bodyPr>
          <a:lstStyle/>
          <a:p>
            <a:r>
              <a:rPr lang="en-US" dirty="0"/>
              <a:t>Communication mechanism for organ systems and cells</a:t>
            </a:r>
          </a:p>
          <a:p>
            <a:r>
              <a:rPr lang="en-US" dirty="0"/>
              <a:t>Utilizes hormones for cellular signaling to distant sites throughout the body</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10" name="Table 9">
            <a:extLst>
              <a:ext uri="{FF2B5EF4-FFF2-40B4-BE49-F238E27FC236}">
                <a16:creationId xmlns:a16="http://schemas.microsoft.com/office/drawing/2014/main" id="{D90BF3A4-473F-49EA-97C7-21D5892A5BEE}"/>
              </a:ext>
            </a:extLst>
          </p:cNvPr>
          <p:cNvGraphicFramePr>
            <a:graphicFrameLocks noGrp="1"/>
          </p:cNvGraphicFramePr>
          <p:nvPr>
            <p:extLst>
              <p:ext uri="{D42A27DB-BD31-4B8C-83A1-F6EECF244321}">
                <p14:modId xmlns:p14="http://schemas.microsoft.com/office/powerpoint/2010/main" val="1743983646"/>
              </p:ext>
            </p:extLst>
          </p:nvPr>
        </p:nvGraphicFramePr>
        <p:xfrm>
          <a:off x="2248828" y="3184571"/>
          <a:ext cx="7694343" cy="2218294"/>
        </p:xfrm>
        <a:graphic>
          <a:graphicData uri="http://schemas.openxmlformats.org/drawingml/2006/table">
            <a:tbl>
              <a:tblPr firstRow="1" bandRow="1">
                <a:tableStyleId>{5C22544A-7EE6-4342-B048-85BDC9FD1C3A}</a:tableStyleId>
              </a:tblPr>
              <a:tblGrid>
                <a:gridCol w="2551779">
                  <a:extLst>
                    <a:ext uri="{9D8B030D-6E8A-4147-A177-3AD203B41FA5}">
                      <a16:colId xmlns:a16="http://schemas.microsoft.com/office/drawing/2014/main" val="2344617614"/>
                    </a:ext>
                  </a:extLst>
                </a:gridCol>
                <a:gridCol w="2697873">
                  <a:extLst>
                    <a:ext uri="{9D8B030D-6E8A-4147-A177-3AD203B41FA5}">
                      <a16:colId xmlns:a16="http://schemas.microsoft.com/office/drawing/2014/main" val="3595674797"/>
                    </a:ext>
                  </a:extLst>
                </a:gridCol>
                <a:gridCol w="2444691">
                  <a:extLst>
                    <a:ext uri="{9D8B030D-6E8A-4147-A177-3AD203B41FA5}">
                      <a16:colId xmlns:a16="http://schemas.microsoft.com/office/drawing/2014/main" val="4124753806"/>
                    </a:ext>
                  </a:extLst>
                </a:gridCol>
              </a:tblGrid>
              <a:tr h="493792">
                <a:tc>
                  <a:txBody>
                    <a:bodyPr/>
                    <a:lstStyle/>
                    <a:p>
                      <a:pPr algn="ctr"/>
                      <a:r>
                        <a:rPr lang="en-US" sz="1800" b="1" dirty="0"/>
                        <a:t>Parameter</a:t>
                      </a:r>
                    </a:p>
                  </a:txBody>
                  <a:tcPr anchor="ctr"/>
                </a:tc>
                <a:tc>
                  <a:txBody>
                    <a:bodyPr/>
                    <a:lstStyle/>
                    <a:p>
                      <a:pPr algn="ctr"/>
                      <a:r>
                        <a:rPr lang="en-US" sz="1800" b="1" dirty="0"/>
                        <a:t>Nervous System</a:t>
                      </a:r>
                    </a:p>
                  </a:txBody>
                  <a:tcPr anchor="ctr"/>
                </a:tc>
                <a:tc>
                  <a:txBody>
                    <a:bodyPr/>
                    <a:lstStyle/>
                    <a:p>
                      <a:pPr algn="ctr"/>
                      <a:r>
                        <a:rPr lang="en-US" sz="1800" b="1" dirty="0"/>
                        <a:t>Endocrine System</a:t>
                      </a:r>
                    </a:p>
                  </a:txBody>
                  <a:tcPr anchor="ctr"/>
                </a:tc>
                <a:extLst>
                  <a:ext uri="{0D108BD9-81ED-4DB2-BD59-A6C34878D82A}">
                    <a16:rowId xmlns:a16="http://schemas.microsoft.com/office/drawing/2014/main" val="903756487"/>
                  </a:ext>
                </a:extLst>
              </a:tr>
              <a:tr h="736918">
                <a:tc>
                  <a:txBody>
                    <a:bodyPr/>
                    <a:lstStyle/>
                    <a:p>
                      <a:r>
                        <a:rPr lang="en-US" sz="1800" b="1" dirty="0"/>
                        <a:t>Type of signal?</a:t>
                      </a:r>
                    </a:p>
                  </a:txBody>
                  <a:tcPr/>
                </a:tc>
                <a:tc>
                  <a:txBody>
                    <a:bodyPr/>
                    <a:lstStyle/>
                    <a:p>
                      <a:pPr algn="ctr"/>
                      <a:r>
                        <a:rPr lang="en-US" sz="1800" dirty="0"/>
                        <a:t>Neurotransmitters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t>Hormones</a:t>
                      </a:r>
                    </a:p>
                  </a:txBody>
                  <a:tcPr/>
                </a:tc>
                <a:extLst>
                  <a:ext uri="{0D108BD9-81ED-4DB2-BD59-A6C34878D82A}">
                    <a16:rowId xmlns:a16="http://schemas.microsoft.com/office/drawing/2014/main" val="3158533116"/>
                  </a:ext>
                </a:extLst>
              </a:tr>
              <a:tr h="493792">
                <a:tc>
                  <a:txBody>
                    <a:bodyPr/>
                    <a:lstStyle/>
                    <a:p>
                      <a:r>
                        <a:rPr lang="en-US" sz="1800" b="1" dirty="0"/>
                        <a:t>Where do signals travel</a:t>
                      </a:r>
                    </a:p>
                  </a:txBody>
                  <a:tcPr/>
                </a:tc>
                <a:tc>
                  <a:txBody>
                    <a:bodyPr/>
                    <a:lstStyle/>
                    <a:p>
                      <a:pPr algn="ctr"/>
                      <a:r>
                        <a:rPr lang="en-US" sz="1800" dirty="0"/>
                        <a:t>Synapse</a:t>
                      </a:r>
                    </a:p>
                  </a:txBody>
                  <a:tcPr/>
                </a:tc>
                <a:tc>
                  <a:txBody>
                    <a:bodyPr/>
                    <a:lstStyle/>
                    <a:p>
                      <a:pPr algn="ctr"/>
                      <a:r>
                        <a:rPr lang="en-US" sz="1800" dirty="0"/>
                        <a:t>Blood</a:t>
                      </a:r>
                    </a:p>
                  </a:txBody>
                  <a:tcPr/>
                </a:tc>
                <a:extLst>
                  <a:ext uri="{0D108BD9-81ED-4DB2-BD59-A6C34878D82A}">
                    <a16:rowId xmlns:a16="http://schemas.microsoft.com/office/drawing/2014/main" val="2867001825"/>
                  </a:ext>
                </a:extLst>
              </a:tr>
              <a:tr h="493792">
                <a:tc>
                  <a:txBody>
                    <a:bodyPr/>
                    <a:lstStyle/>
                    <a:p>
                      <a:r>
                        <a:rPr lang="en-US" sz="1800" b="1" dirty="0"/>
                        <a:t>Communication Speed</a:t>
                      </a:r>
                    </a:p>
                  </a:txBody>
                  <a:tcPr/>
                </a:tc>
                <a:tc>
                  <a:txBody>
                    <a:bodyPr/>
                    <a:lstStyle/>
                    <a:p>
                      <a:pPr algn="ctr"/>
                      <a:r>
                        <a:rPr lang="en-US" sz="1800" dirty="0"/>
                        <a:t>Rapid</a:t>
                      </a:r>
                    </a:p>
                  </a:txBody>
                  <a:tcPr/>
                </a:tc>
                <a:tc>
                  <a:txBody>
                    <a:bodyPr/>
                    <a:lstStyle/>
                    <a:p>
                      <a:pPr algn="ctr"/>
                      <a:r>
                        <a:rPr lang="en-US" sz="1800" dirty="0"/>
                        <a:t>Slow</a:t>
                      </a:r>
                    </a:p>
                  </a:txBody>
                  <a:tcPr/>
                </a:tc>
                <a:extLst>
                  <a:ext uri="{0D108BD9-81ED-4DB2-BD59-A6C34878D82A}">
                    <a16:rowId xmlns:a16="http://schemas.microsoft.com/office/drawing/2014/main" val="1283041629"/>
                  </a:ext>
                </a:extLst>
              </a:tr>
            </a:tbl>
          </a:graphicData>
        </a:graphic>
      </p:graphicFrame>
    </p:spTree>
    <p:extLst>
      <p:ext uri="{BB962C8B-B14F-4D97-AF65-F5344CB8AC3E}">
        <p14:creationId xmlns:p14="http://schemas.microsoft.com/office/powerpoint/2010/main" val="27553441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US" sz="4800" b="1" dirty="0">
                <a:solidFill>
                  <a:srgbClr val="4F2683"/>
                </a:solidFill>
                <a:latin typeface="Calibri" panose="020F0502020204030204" pitchFamily="34" charset="0"/>
                <a:cs typeface="Calibri" panose="020F0502020204030204" pitchFamily="34" charset="0"/>
              </a:rPr>
              <a:t>Types of Hormones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8" y="1094892"/>
            <a:ext cx="10515600" cy="4668216"/>
          </a:xfrm>
        </p:spPr>
        <p:txBody>
          <a:bodyPr>
            <a:normAutofit/>
          </a:bodyPr>
          <a:lstStyle/>
          <a:p>
            <a:r>
              <a:rPr lang="en-US" sz="2000" dirty="0"/>
              <a:t>Hormone: A chemical signal secreted into the bloodstream to act on a distant tissue </a:t>
            </a:r>
          </a:p>
          <a:p>
            <a:r>
              <a:rPr lang="en-US" sz="2000" dirty="0"/>
              <a:t>The target cells of the hormone need the receptor</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7" name="Table 6">
            <a:extLst>
              <a:ext uri="{FF2B5EF4-FFF2-40B4-BE49-F238E27FC236}">
                <a16:creationId xmlns:a16="http://schemas.microsoft.com/office/drawing/2014/main" id="{9F48E6CC-453D-4E79-B12A-94335C87C8A2}"/>
              </a:ext>
            </a:extLst>
          </p:cNvPr>
          <p:cNvGraphicFramePr>
            <a:graphicFrameLocks noGrp="1"/>
          </p:cNvGraphicFramePr>
          <p:nvPr>
            <p:extLst>
              <p:ext uri="{D42A27DB-BD31-4B8C-83A1-F6EECF244321}">
                <p14:modId xmlns:p14="http://schemas.microsoft.com/office/powerpoint/2010/main" val="149931288"/>
              </p:ext>
            </p:extLst>
          </p:nvPr>
        </p:nvGraphicFramePr>
        <p:xfrm>
          <a:off x="838197" y="1822623"/>
          <a:ext cx="10515602" cy="4193164"/>
        </p:xfrm>
        <a:graphic>
          <a:graphicData uri="http://schemas.openxmlformats.org/drawingml/2006/table">
            <a:tbl>
              <a:tblPr firstRow="1" bandRow="1">
                <a:tableStyleId>{5C22544A-7EE6-4342-B048-85BDC9FD1C3A}</a:tableStyleId>
              </a:tblPr>
              <a:tblGrid>
                <a:gridCol w="1616994">
                  <a:extLst>
                    <a:ext uri="{9D8B030D-6E8A-4147-A177-3AD203B41FA5}">
                      <a16:colId xmlns:a16="http://schemas.microsoft.com/office/drawing/2014/main" val="2344617614"/>
                    </a:ext>
                  </a:extLst>
                </a:gridCol>
                <a:gridCol w="2101060">
                  <a:extLst>
                    <a:ext uri="{9D8B030D-6E8A-4147-A177-3AD203B41FA5}">
                      <a16:colId xmlns:a16="http://schemas.microsoft.com/office/drawing/2014/main" val="3595674797"/>
                    </a:ext>
                  </a:extLst>
                </a:gridCol>
                <a:gridCol w="2286448">
                  <a:extLst>
                    <a:ext uri="{9D8B030D-6E8A-4147-A177-3AD203B41FA5}">
                      <a16:colId xmlns:a16="http://schemas.microsoft.com/office/drawing/2014/main" val="4124753806"/>
                    </a:ext>
                  </a:extLst>
                </a:gridCol>
                <a:gridCol w="2255550">
                  <a:extLst>
                    <a:ext uri="{9D8B030D-6E8A-4147-A177-3AD203B41FA5}">
                      <a16:colId xmlns:a16="http://schemas.microsoft.com/office/drawing/2014/main" val="3612638721"/>
                    </a:ext>
                  </a:extLst>
                </a:gridCol>
                <a:gridCol w="2255550">
                  <a:extLst>
                    <a:ext uri="{9D8B030D-6E8A-4147-A177-3AD203B41FA5}">
                      <a16:colId xmlns:a16="http://schemas.microsoft.com/office/drawing/2014/main" val="4090483652"/>
                    </a:ext>
                  </a:extLst>
                </a:gridCol>
              </a:tblGrid>
              <a:tr h="396134">
                <a:tc rowSpan="2">
                  <a:txBody>
                    <a:bodyPr/>
                    <a:lstStyle/>
                    <a:p>
                      <a:pPr algn="ctr"/>
                      <a:r>
                        <a:rPr lang="en-US" sz="1600" b="1" dirty="0"/>
                        <a:t>Parameter</a:t>
                      </a:r>
                    </a:p>
                  </a:txBody>
                  <a:tcPr anchor="b"/>
                </a:tc>
                <a:tc rowSpan="2">
                  <a:txBody>
                    <a:bodyPr/>
                    <a:lstStyle/>
                    <a:p>
                      <a:pPr algn="ctr"/>
                      <a:r>
                        <a:rPr lang="en-US" sz="1600" b="1" dirty="0"/>
                        <a:t>Peptide/Protein</a:t>
                      </a:r>
                    </a:p>
                  </a:txBody>
                  <a:tcPr anchor="b"/>
                </a:tc>
                <a:tc rowSpan="2">
                  <a:txBody>
                    <a:bodyPr/>
                    <a:lstStyle/>
                    <a:p>
                      <a:pPr algn="ctr"/>
                      <a:r>
                        <a:rPr lang="en-US" sz="1600" b="1" dirty="0"/>
                        <a:t>Steroid</a:t>
                      </a:r>
                    </a:p>
                  </a:txBody>
                  <a:tcPr anchor="b"/>
                </a:tc>
                <a:tc gridSpan="2">
                  <a:txBody>
                    <a:bodyPr/>
                    <a:lstStyle/>
                    <a:p>
                      <a:pPr algn="ctr"/>
                      <a:r>
                        <a:rPr lang="en-US" sz="1600" b="1" dirty="0"/>
                        <a:t>Amine</a:t>
                      </a:r>
                    </a:p>
                  </a:txBody>
                  <a:tcPr/>
                </a:tc>
                <a:tc hMerge="1">
                  <a:txBody>
                    <a:bodyPr/>
                    <a:lstStyle/>
                    <a:p>
                      <a:pPr algn="ctr"/>
                      <a:endParaRPr lang="en-US" sz="1600" b="1" dirty="0"/>
                    </a:p>
                  </a:txBody>
                  <a:tcPr/>
                </a:tc>
                <a:extLst>
                  <a:ext uri="{0D108BD9-81ED-4DB2-BD59-A6C34878D82A}">
                    <a16:rowId xmlns:a16="http://schemas.microsoft.com/office/drawing/2014/main" val="903756487"/>
                  </a:ext>
                </a:extLst>
              </a:tr>
              <a:tr h="396134">
                <a:tc vMerge="1">
                  <a:txBody>
                    <a:bodyPr/>
                    <a:lstStyle/>
                    <a:p>
                      <a:pPr algn="ctr"/>
                      <a:endParaRPr lang="en-US" sz="1600" b="1" dirty="0"/>
                    </a:p>
                  </a:txBody>
                  <a:tcPr>
                    <a:solidFill>
                      <a:schemeClr val="accent1"/>
                    </a:solidFill>
                  </a:tcPr>
                </a:tc>
                <a:tc vMerge="1">
                  <a:txBody>
                    <a:bodyPr/>
                    <a:lstStyle/>
                    <a:p>
                      <a:pPr algn="ctr"/>
                      <a:endParaRPr lang="en-US" sz="1600" b="1" dirty="0"/>
                    </a:p>
                  </a:txBody>
                  <a:tcPr>
                    <a:solidFill>
                      <a:schemeClr val="accent1"/>
                    </a:solidFill>
                  </a:tcPr>
                </a:tc>
                <a:tc vMerge="1">
                  <a:txBody>
                    <a:bodyPr/>
                    <a:lstStyle/>
                    <a:p>
                      <a:pPr algn="ctr"/>
                      <a:endParaRPr lang="en-US" sz="1600" b="1" dirty="0"/>
                    </a:p>
                  </a:txBody>
                  <a:tcPr>
                    <a:solidFill>
                      <a:schemeClr val="accent1"/>
                    </a:solidFill>
                  </a:tcPr>
                </a:tc>
                <a:tc>
                  <a:txBody>
                    <a:bodyPr/>
                    <a:lstStyle/>
                    <a:p>
                      <a:pPr algn="ctr"/>
                      <a:r>
                        <a:rPr lang="en-US" sz="1600" b="1" dirty="0">
                          <a:solidFill>
                            <a:schemeClr val="bg1"/>
                          </a:solidFill>
                        </a:rPr>
                        <a:t>Hydrophilic</a:t>
                      </a:r>
                    </a:p>
                  </a:txBody>
                  <a:tcPr>
                    <a:solidFill>
                      <a:schemeClr val="accent1"/>
                    </a:solidFill>
                  </a:tcPr>
                </a:tc>
                <a:tc>
                  <a:txBody>
                    <a:bodyPr/>
                    <a:lstStyle/>
                    <a:p>
                      <a:pPr algn="ctr"/>
                      <a:r>
                        <a:rPr lang="en-US" sz="1600" b="1" dirty="0">
                          <a:solidFill>
                            <a:schemeClr val="bg1"/>
                          </a:solidFill>
                        </a:rPr>
                        <a:t>Hydrophobic</a:t>
                      </a:r>
                    </a:p>
                  </a:txBody>
                  <a:tcPr>
                    <a:solidFill>
                      <a:schemeClr val="accent1"/>
                    </a:solidFill>
                  </a:tcPr>
                </a:tc>
                <a:extLst>
                  <a:ext uri="{0D108BD9-81ED-4DB2-BD59-A6C34878D82A}">
                    <a16:rowId xmlns:a16="http://schemas.microsoft.com/office/drawing/2014/main" val="654028604"/>
                  </a:ext>
                </a:extLst>
              </a:tr>
              <a:tr h="618620">
                <a:tc>
                  <a:txBody>
                    <a:bodyPr/>
                    <a:lstStyle/>
                    <a:p>
                      <a:r>
                        <a:rPr lang="en-US" sz="1600" b="1" dirty="0"/>
                        <a:t>Examples</a:t>
                      </a:r>
                    </a:p>
                  </a:txBody>
                  <a:tcPr/>
                </a:tc>
                <a:tc>
                  <a:txBody>
                    <a:bodyPr/>
                    <a:lstStyle/>
                    <a:p>
                      <a:pPr algn="ctr"/>
                      <a:r>
                        <a:rPr lang="en-US" sz="1600" dirty="0"/>
                        <a:t>Hormones that end in “-in”</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Hormones that end in “-</a:t>
                      </a:r>
                      <a:r>
                        <a:rPr lang="en-US" sz="1600" dirty="0" err="1"/>
                        <a:t>ol</a:t>
                      </a:r>
                      <a:r>
                        <a:rPr lang="en-US" sz="1600" dirty="0"/>
                        <a:t>” or “-one”</a:t>
                      </a:r>
                    </a:p>
                  </a:txBody>
                  <a:tcPr/>
                </a:tc>
                <a:tc>
                  <a:txBody>
                    <a:bodyPr/>
                    <a:lstStyle/>
                    <a:p>
                      <a:pPr algn="ctr"/>
                      <a:r>
                        <a:rPr lang="en-US" sz="1600" dirty="0"/>
                        <a:t>Epinephrine</a:t>
                      </a:r>
                    </a:p>
                  </a:txBody>
                  <a:tcPr/>
                </a:tc>
                <a:tc>
                  <a:txBody>
                    <a:bodyPr/>
                    <a:lstStyle/>
                    <a:p>
                      <a:pPr algn="ctr"/>
                      <a:r>
                        <a:rPr lang="en-US" sz="1600" dirty="0"/>
                        <a:t>Thyroid Hormones</a:t>
                      </a:r>
                    </a:p>
                  </a:txBody>
                  <a:tcPr/>
                </a:tc>
                <a:extLst>
                  <a:ext uri="{0D108BD9-81ED-4DB2-BD59-A6C34878D82A}">
                    <a16:rowId xmlns:a16="http://schemas.microsoft.com/office/drawing/2014/main" val="3158533116"/>
                  </a:ext>
                </a:extLst>
              </a:tr>
              <a:tr h="396134">
                <a:tc>
                  <a:txBody>
                    <a:bodyPr/>
                    <a:lstStyle/>
                    <a:p>
                      <a:r>
                        <a:rPr lang="en-US" sz="1600" b="1" dirty="0"/>
                        <a:t>Precursor</a:t>
                      </a:r>
                    </a:p>
                  </a:txBody>
                  <a:tcPr/>
                </a:tc>
                <a:tc>
                  <a:txBody>
                    <a:bodyPr/>
                    <a:lstStyle/>
                    <a:p>
                      <a:pPr algn="ctr"/>
                      <a:r>
                        <a:rPr lang="en-US" sz="1600" dirty="0"/>
                        <a:t>Amino</a:t>
                      </a:r>
                      <a:r>
                        <a:rPr lang="en-US" sz="1600" baseline="0" dirty="0"/>
                        <a:t> acids</a:t>
                      </a:r>
                      <a:endParaRPr lang="en-US" sz="1600" dirty="0"/>
                    </a:p>
                  </a:txBody>
                  <a:tcPr/>
                </a:tc>
                <a:tc>
                  <a:txBody>
                    <a:bodyPr/>
                    <a:lstStyle/>
                    <a:p>
                      <a:pPr algn="ctr"/>
                      <a:r>
                        <a:rPr lang="en-US" sz="1600" dirty="0"/>
                        <a:t>Cholesterol</a:t>
                      </a:r>
                    </a:p>
                  </a:txBody>
                  <a:tcPr/>
                </a:tc>
                <a:tc>
                  <a:txBody>
                    <a:bodyPr/>
                    <a:lstStyle/>
                    <a:p>
                      <a:pPr algn="ctr"/>
                      <a:r>
                        <a:rPr lang="en-US" sz="1600" dirty="0"/>
                        <a:t>Tyrosine</a:t>
                      </a:r>
                    </a:p>
                  </a:txBody>
                  <a:tcPr/>
                </a:tc>
                <a:tc>
                  <a:txBody>
                    <a:bodyPr/>
                    <a:lstStyle/>
                    <a:p>
                      <a:pPr algn="ctr"/>
                      <a:r>
                        <a:rPr lang="en-US" sz="1600" dirty="0"/>
                        <a:t>Tyrosine</a:t>
                      </a:r>
                    </a:p>
                  </a:txBody>
                  <a:tcPr/>
                </a:tc>
                <a:extLst>
                  <a:ext uri="{0D108BD9-81ED-4DB2-BD59-A6C34878D82A}">
                    <a16:rowId xmlns:a16="http://schemas.microsoft.com/office/drawing/2014/main" val="2867001825"/>
                  </a:ext>
                </a:extLst>
              </a:tr>
              <a:tr h="396134">
                <a:tc>
                  <a:txBody>
                    <a:bodyPr/>
                    <a:lstStyle/>
                    <a:p>
                      <a:r>
                        <a:rPr lang="en-US" sz="1600" b="1" dirty="0"/>
                        <a:t>Solubility</a:t>
                      </a:r>
                    </a:p>
                  </a:txBody>
                  <a:tcPr/>
                </a:tc>
                <a:tc>
                  <a:txBody>
                    <a:bodyPr/>
                    <a:lstStyle/>
                    <a:p>
                      <a:pPr algn="ctr"/>
                      <a:r>
                        <a:rPr lang="en-US" sz="1600"/>
                        <a:t>Hydrophilic</a:t>
                      </a:r>
                      <a:endParaRPr lang="en-US" sz="1600" dirty="0"/>
                    </a:p>
                  </a:txBody>
                  <a:tcPr/>
                </a:tc>
                <a:tc>
                  <a:txBody>
                    <a:bodyPr/>
                    <a:lstStyle/>
                    <a:p>
                      <a:pPr algn="ctr"/>
                      <a:r>
                        <a:rPr lang="en-US" sz="1600" dirty="0"/>
                        <a:t>Lipophilic</a:t>
                      </a:r>
                    </a:p>
                  </a:txBody>
                  <a:tcPr/>
                </a:tc>
                <a:tc>
                  <a:txBody>
                    <a:bodyPr/>
                    <a:lstStyle/>
                    <a:p>
                      <a:pPr algn="ctr"/>
                      <a:r>
                        <a:rPr lang="en-US" sz="1600" dirty="0"/>
                        <a:t>Hydrophilic</a:t>
                      </a:r>
                    </a:p>
                  </a:txBody>
                  <a:tcPr/>
                </a:tc>
                <a:tc>
                  <a:txBody>
                    <a:bodyPr/>
                    <a:lstStyle/>
                    <a:p>
                      <a:pPr algn="ctr"/>
                      <a:r>
                        <a:rPr lang="en-US" sz="1600" dirty="0"/>
                        <a:t>Hydrophobic</a:t>
                      </a:r>
                    </a:p>
                  </a:txBody>
                  <a:tcPr/>
                </a:tc>
                <a:extLst>
                  <a:ext uri="{0D108BD9-81ED-4DB2-BD59-A6C34878D82A}">
                    <a16:rowId xmlns:a16="http://schemas.microsoft.com/office/drawing/2014/main" val="1283041629"/>
                  </a:ext>
                </a:extLst>
              </a:tr>
              <a:tr h="396134">
                <a:tc>
                  <a:txBody>
                    <a:bodyPr/>
                    <a:lstStyle/>
                    <a:p>
                      <a:r>
                        <a:rPr lang="en-US" sz="1600" b="1" dirty="0"/>
                        <a:t>Blood transport</a:t>
                      </a:r>
                    </a:p>
                  </a:txBody>
                  <a:tcPr/>
                </a:tc>
                <a:tc>
                  <a:txBody>
                    <a:bodyPr/>
                    <a:lstStyle/>
                    <a:p>
                      <a:pPr algn="ctr"/>
                      <a:r>
                        <a:rPr lang="en-US" sz="1600" dirty="0"/>
                        <a:t>Dissolves</a:t>
                      </a:r>
                    </a:p>
                  </a:txBody>
                  <a:tcPr/>
                </a:tc>
                <a:tc>
                  <a:txBody>
                    <a:bodyPr/>
                    <a:lstStyle/>
                    <a:p>
                      <a:pPr algn="ctr"/>
                      <a:r>
                        <a:rPr lang="en-US" sz="1600" dirty="0"/>
                        <a:t>Bound to protein</a:t>
                      </a:r>
                    </a:p>
                  </a:txBody>
                  <a:tcPr/>
                </a:tc>
                <a:tc>
                  <a:txBody>
                    <a:bodyPr/>
                    <a:lstStyle/>
                    <a:p>
                      <a:pPr algn="ctr"/>
                      <a:r>
                        <a:rPr lang="en-US" sz="1600" dirty="0"/>
                        <a:t>Dissolves</a:t>
                      </a:r>
                    </a:p>
                  </a:txBody>
                  <a:tcPr/>
                </a:tc>
                <a:tc>
                  <a:txBody>
                    <a:bodyPr/>
                    <a:lstStyle/>
                    <a:p>
                      <a:pPr algn="ctr"/>
                      <a:r>
                        <a:rPr lang="en-US" sz="1600" dirty="0"/>
                        <a:t>Carrier protein</a:t>
                      </a:r>
                    </a:p>
                  </a:txBody>
                  <a:tcPr/>
                </a:tc>
                <a:extLst>
                  <a:ext uri="{0D108BD9-81ED-4DB2-BD59-A6C34878D82A}">
                    <a16:rowId xmlns:a16="http://schemas.microsoft.com/office/drawing/2014/main" val="1180473271"/>
                  </a:ext>
                </a:extLst>
              </a:tr>
              <a:tr h="396134">
                <a:tc>
                  <a:txBody>
                    <a:bodyPr/>
                    <a:lstStyle/>
                    <a:p>
                      <a:r>
                        <a:rPr lang="en-US" sz="1600" b="1" dirty="0"/>
                        <a:t>Receptor location</a:t>
                      </a:r>
                    </a:p>
                  </a:txBody>
                  <a:tcPr/>
                </a:tc>
                <a:tc>
                  <a:txBody>
                    <a:bodyPr/>
                    <a:lstStyle/>
                    <a:p>
                      <a:pPr algn="ctr"/>
                      <a:r>
                        <a:rPr lang="en-US" sz="1600" dirty="0"/>
                        <a:t>Cell surface</a:t>
                      </a:r>
                    </a:p>
                  </a:txBody>
                  <a:tcPr/>
                </a:tc>
                <a:tc>
                  <a:txBody>
                    <a:bodyPr/>
                    <a:lstStyle/>
                    <a:p>
                      <a:pPr algn="ctr"/>
                      <a:r>
                        <a:rPr lang="en-US" sz="1600" dirty="0"/>
                        <a:t>Intracellular</a:t>
                      </a:r>
                    </a:p>
                  </a:txBody>
                  <a:tcPr/>
                </a:tc>
                <a:tc>
                  <a:txBody>
                    <a:bodyPr/>
                    <a:lstStyle/>
                    <a:p>
                      <a:pPr algn="ctr"/>
                      <a:r>
                        <a:rPr lang="en-US" sz="1600" dirty="0"/>
                        <a:t>Extracellular</a:t>
                      </a:r>
                    </a:p>
                  </a:txBody>
                  <a:tcPr/>
                </a:tc>
                <a:tc>
                  <a:txBody>
                    <a:bodyPr/>
                    <a:lstStyle/>
                    <a:p>
                      <a:pPr algn="ctr"/>
                      <a:r>
                        <a:rPr lang="en-US" sz="1600" dirty="0"/>
                        <a:t>Intracellular</a:t>
                      </a:r>
                    </a:p>
                  </a:txBody>
                  <a:tcPr/>
                </a:tc>
                <a:extLst>
                  <a:ext uri="{0D108BD9-81ED-4DB2-BD59-A6C34878D82A}">
                    <a16:rowId xmlns:a16="http://schemas.microsoft.com/office/drawing/2014/main" val="562610125"/>
                  </a:ext>
                </a:extLst>
              </a:tr>
              <a:tr h="396134">
                <a:tc>
                  <a:txBody>
                    <a:bodyPr/>
                    <a:lstStyle/>
                    <a:p>
                      <a:r>
                        <a:rPr lang="en-US" sz="1600" b="1" dirty="0"/>
                        <a:t>Speed</a:t>
                      </a:r>
                      <a:r>
                        <a:rPr lang="en-US" sz="1600" b="1" baseline="0" dirty="0"/>
                        <a:t> of action</a:t>
                      </a:r>
                      <a:endParaRPr lang="en-US" sz="1600" b="1" dirty="0"/>
                    </a:p>
                  </a:txBody>
                  <a:tcPr/>
                </a:tc>
                <a:tc>
                  <a:txBody>
                    <a:bodyPr/>
                    <a:lstStyle/>
                    <a:p>
                      <a:pPr algn="ctr"/>
                      <a:r>
                        <a:rPr lang="en-US" sz="1600" dirty="0"/>
                        <a:t>Fast</a:t>
                      </a:r>
                    </a:p>
                  </a:txBody>
                  <a:tcPr/>
                </a:tc>
                <a:tc>
                  <a:txBody>
                    <a:bodyPr/>
                    <a:lstStyle/>
                    <a:p>
                      <a:pPr algn="ctr"/>
                      <a:r>
                        <a:rPr lang="en-US" sz="1600" dirty="0"/>
                        <a:t>Slow</a:t>
                      </a:r>
                    </a:p>
                  </a:txBody>
                  <a:tcPr/>
                </a:tc>
                <a:tc>
                  <a:txBody>
                    <a:bodyPr/>
                    <a:lstStyle/>
                    <a:p>
                      <a:pPr algn="ctr"/>
                      <a:r>
                        <a:rPr lang="en-US" sz="1600" dirty="0"/>
                        <a:t>Fast</a:t>
                      </a:r>
                    </a:p>
                  </a:txBody>
                  <a:tcPr/>
                </a:tc>
                <a:tc>
                  <a:txBody>
                    <a:bodyPr/>
                    <a:lstStyle/>
                    <a:p>
                      <a:pPr algn="ctr"/>
                      <a:r>
                        <a:rPr lang="en-US" sz="1600" dirty="0"/>
                        <a:t>Slow</a:t>
                      </a:r>
                    </a:p>
                  </a:txBody>
                  <a:tcPr/>
                </a:tc>
                <a:extLst>
                  <a:ext uri="{0D108BD9-81ED-4DB2-BD59-A6C34878D82A}">
                    <a16:rowId xmlns:a16="http://schemas.microsoft.com/office/drawing/2014/main" val="319816362"/>
                  </a:ext>
                </a:extLst>
              </a:tr>
              <a:tr h="618620">
                <a:tc>
                  <a:txBody>
                    <a:bodyPr/>
                    <a:lstStyle/>
                    <a:p>
                      <a:r>
                        <a:rPr lang="en-US" sz="1600" b="1" dirty="0"/>
                        <a:t>Goal</a:t>
                      </a:r>
                    </a:p>
                  </a:txBody>
                  <a:tcPr/>
                </a:tc>
                <a:tc>
                  <a:txBody>
                    <a:bodyPr/>
                    <a:lstStyle/>
                    <a:p>
                      <a:pPr algn="ctr"/>
                      <a:r>
                        <a:rPr lang="en-US" sz="1600" dirty="0"/>
                        <a:t>Alter existing proteins</a:t>
                      </a:r>
                    </a:p>
                  </a:txBody>
                  <a:tcPr/>
                </a:tc>
                <a:tc>
                  <a:txBody>
                    <a:bodyPr/>
                    <a:lstStyle/>
                    <a:p>
                      <a:pPr algn="ctr"/>
                      <a:r>
                        <a:rPr lang="en-US" sz="1600" dirty="0"/>
                        <a:t>Produce new proteins</a:t>
                      </a:r>
                    </a:p>
                  </a:txBody>
                  <a:tcPr/>
                </a:tc>
                <a:tc>
                  <a:txBody>
                    <a:bodyPr/>
                    <a:lstStyle/>
                    <a:p>
                      <a:pPr algn="ctr"/>
                      <a:r>
                        <a:rPr lang="en-US" sz="1600" dirty="0"/>
                        <a:t>Alter proteins</a:t>
                      </a:r>
                    </a:p>
                  </a:txBody>
                  <a:tcPr/>
                </a:tc>
                <a:tc>
                  <a:txBody>
                    <a:bodyPr/>
                    <a:lstStyle/>
                    <a:p>
                      <a:pPr algn="ctr"/>
                      <a:r>
                        <a:rPr lang="en-US" sz="1600" dirty="0"/>
                        <a:t>Produce new proteins</a:t>
                      </a:r>
                    </a:p>
                  </a:txBody>
                  <a:tcPr/>
                </a:tc>
                <a:extLst>
                  <a:ext uri="{0D108BD9-81ED-4DB2-BD59-A6C34878D82A}">
                    <a16:rowId xmlns:a16="http://schemas.microsoft.com/office/drawing/2014/main" val="390602028"/>
                  </a:ext>
                </a:extLst>
              </a:tr>
            </a:tbl>
          </a:graphicData>
        </a:graphic>
      </p:graphicFrame>
    </p:spTree>
    <p:extLst>
      <p:ext uri="{BB962C8B-B14F-4D97-AF65-F5344CB8AC3E}">
        <p14:creationId xmlns:p14="http://schemas.microsoft.com/office/powerpoint/2010/main" val="16125867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normAutofit/>
          </a:bodyPr>
          <a:lstStyle/>
          <a:p>
            <a:r>
              <a:rPr lang="en-US" sz="4400" b="1" dirty="0">
                <a:solidFill>
                  <a:srgbClr val="4F2683"/>
                </a:solidFill>
                <a:latin typeface="+mn-lt"/>
              </a:rPr>
              <a:t>Endocrine: Anterior pituitary and thyroid</a:t>
            </a:r>
            <a:endParaRPr lang="en-CA" sz="5400"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5" name="Subtitle 2">
            <a:extLst>
              <a:ext uri="{FF2B5EF4-FFF2-40B4-BE49-F238E27FC236}">
                <a16:creationId xmlns:a16="http://schemas.microsoft.com/office/drawing/2014/main" id="{41E30B57-141A-42DC-B419-BCFCDB3A5338}"/>
              </a:ext>
            </a:extLst>
          </p:cNvPr>
          <p:cNvSpPr>
            <a:spLocks noGrp="1"/>
          </p:cNvSpPr>
          <p:nvPr>
            <p:ph type="subTitle" idx="1"/>
          </p:nvPr>
        </p:nvSpPr>
        <p:spPr>
          <a:xfrm>
            <a:off x="1828800" y="3886200"/>
            <a:ext cx="8534400" cy="1752600"/>
          </a:xfrm>
        </p:spPr>
        <p:txBody>
          <a:bodyPr>
            <a:normAutofit/>
          </a:bodyPr>
          <a:lstStyle/>
          <a:p>
            <a:r>
              <a:rPr lang="en-US" sz="2800" dirty="0"/>
              <a:t>Chapter 3: Dr. </a:t>
            </a:r>
            <a:r>
              <a:rPr lang="en-US" sz="2800" dirty="0" err="1"/>
              <a:t>Beye</a:t>
            </a:r>
            <a:endParaRPr lang="en-US" sz="2800" dirty="0"/>
          </a:p>
          <a:p>
            <a:endParaRPr lang="en-US" sz="2800" b="1" dirty="0">
              <a:solidFill>
                <a:schemeClr val="bg1">
                  <a:lumMod val="50000"/>
                </a:schemeClr>
              </a:solidFill>
            </a:endParaRPr>
          </a:p>
        </p:txBody>
      </p:sp>
    </p:spTree>
    <p:extLst>
      <p:ext uri="{BB962C8B-B14F-4D97-AF65-F5344CB8AC3E}">
        <p14:creationId xmlns:p14="http://schemas.microsoft.com/office/powerpoint/2010/main" val="16107140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US" sz="4800" b="1" dirty="0">
                <a:solidFill>
                  <a:srgbClr val="4F2683"/>
                </a:solidFill>
                <a:latin typeface="Calibri" panose="020F0502020204030204" pitchFamily="34" charset="0"/>
                <a:cs typeface="Calibri" panose="020F0502020204030204" pitchFamily="34" charset="0"/>
              </a:rPr>
              <a:t>Hypothalamus-Anterior Pituitary</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16" name="Content Placeholder 5">
            <a:extLst>
              <a:ext uri="{FF2B5EF4-FFF2-40B4-BE49-F238E27FC236}">
                <a16:creationId xmlns:a16="http://schemas.microsoft.com/office/drawing/2014/main" id="{61C2E5F5-0575-4C9E-95A4-81266E03883C}"/>
              </a:ext>
            </a:extLst>
          </p:cNvPr>
          <p:cNvGraphicFramePr>
            <a:graphicFrameLocks/>
          </p:cNvGraphicFramePr>
          <p:nvPr/>
        </p:nvGraphicFramePr>
        <p:xfrm>
          <a:off x="2428958" y="1161708"/>
          <a:ext cx="1488558" cy="32755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Content Placeholder 5">
            <a:extLst>
              <a:ext uri="{FF2B5EF4-FFF2-40B4-BE49-F238E27FC236}">
                <a16:creationId xmlns:a16="http://schemas.microsoft.com/office/drawing/2014/main" id="{907C5FC7-6217-4C79-8F61-B1CB68818A00}"/>
              </a:ext>
            </a:extLst>
          </p:cNvPr>
          <p:cNvGraphicFramePr>
            <a:graphicFrameLocks/>
          </p:cNvGraphicFramePr>
          <p:nvPr/>
        </p:nvGraphicFramePr>
        <p:xfrm>
          <a:off x="3986631" y="1161708"/>
          <a:ext cx="1472184" cy="32755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0" name="Content Placeholder 5">
            <a:extLst>
              <a:ext uri="{FF2B5EF4-FFF2-40B4-BE49-F238E27FC236}">
                <a16:creationId xmlns:a16="http://schemas.microsoft.com/office/drawing/2014/main" id="{D569C062-AC6F-4D44-9106-5C4DB6F970CE}"/>
              </a:ext>
            </a:extLst>
          </p:cNvPr>
          <p:cNvGraphicFramePr>
            <a:graphicFrameLocks/>
          </p:cNvGraphicFramePr>
          <p:nvPr/>
        </p:nvGraphicFramePr>
        <p:xfrm>
          <a:off x="5523466" y="1139762"/>
          <a:ext cx="1472184" cy="327550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1" name="Content Placeholder 5">
            <a:extLst>
              <a:ext uri="{FF2B5EF4-FFF2-40B4-BE49-F238E27FC236}">
                <a16:creationId xmlns:a16="http://schemas.microsoft.com/office/drawing/2014/main" id="{FA22D3DF-C1D3-4F52-8564-E578F108F538}"/>
              </a:ext>
            </a:extLst>
          </p:cNvPr>
          <p:cNvGraphicFramePr>
            <a:graphicFrameLocks/>
          </p:cNvGraphicFramePr>
          <p:nvPr>
            <p:extLst/>
          </p:nvPr>
        </p:nvGraphicFramePr>
        <p:xfrm>
          <a:off x="7060301" y="1161708"/>
          <a:ext cx="1472184" cy="3275509"/>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2" name="Content Placeholder 5">
            <a:extLst>
              <a:ext uri="{FF2B5EF4-FFF2-40B4-BE49-F238E27FC236}">
                <a16:creationId xmlns:a16="http://schemas.microsoft.com/office/drawing/2014/main" id="{28FB96B2-DA62-464E-A97F-DCF05D71796A}"/>
              </a:ext>
            </a:extLst>
          </p:cNvPr>
          <p:cNvGraphicFramePr>
            <a:graphicFrameLocks/>
          </p:cNvGraphicFramePr>
          <p:nvPr/>
        </p:nvGraphicFramePr>
        <p:xfrm>
          <a:off x="8569691" y="1150735"/>
          <a:ext cx="1472184" cy="3275509"/>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23" name="Content Placeholder 11">
            <a:extLst>
              <a:ext uri="{FF2B5EF4-FFF2-40B4-BE49-F238E27FC236}">
                <a16:creationId xmlns:a16="http://schemas.microsoft.com/office/drawing/2014/main" id="{A7BFEA80-50EC-437F-8E37-C9488539B7C2}"/>
              </a:ext>
            </a:extLst>
          </p:cNvPr>
          <p:cNvSpPr>
            <a:spLocks noGrp="1"/>
          </p:cNvSpPr>
          <p:nvPr>
            <p:ph idx="1"/>
          </p:nvPr>
        </p:nvSpPr>
        <p:spPr>
          <a:xfrm>
            <a:off x="838200" y="4513835"/>
            <a:ext cx="10515600" cy="1494581"/>
          </a:xfrm>
        </p:spPr>
        <p:txBody>
          <a:bodyPr>
            <a:normAutofit fontScale="77500" lnSpcReduction="20000"/>
          </a:bodyPr>
          <a:lstStyle/>
          <a:p>
            <a:pPr marL="514350" indent="-514350">
              <a:buAutoNum type="arabicPeriod"/>
            </a:pPr>
            <a:r>
              <a:rPr lang="en-US" dirty="0"/>
              <a:t>Hypothalamus makes and releases hormone into portal system</a:t>
            </a:r>
          </a:p>
          <a:p>
            <a:pPr marL="514350" indent="-514350">
              <a:buAutoNum type="arabicPeriod"/>
            </a:pPr>
            <a:r>
              <a:rPr lang="en-US" dirty="0"/>
              <a:t>Hormone travels through hypothalamic </a:t>
            </a:r>
            <a:r>
              <a:rPr lang="en-US" dirty="0" err="1"/>
              <a:t>hypophyseal</a:t>
            </a:r>
            <a:r>
              <a:rPr lang="en-US" dirty="0"/>
              <a:t> portal system to ant pit </a:t>
            </a:r>
          </a:p>
          <a:p>
            <a:pPr marL="514350" indent="-514350">
              <a:buAutoNum type="arabicPeriod"/>
            </a:pPr>
            <a:r>
              <a:rPr lang="en-US" dirty="0"/>
              <a:t>Hormone acts on ant pit to make and release a hormone into general circulation</a:t>
            </a:r>
          </a:p>
          <a:p>
            <a:pPr marL="514350" indent="-514350">
              <a:buAutoNum type="arabicPeriod"/>
            </a:pPr>
            <a:r>
              <a:rPr lang="en-US" dirty="0"/>
              <a:t>Hormone travels through general circulation to target tissue</a:t>
            </a:r>
          </a:p>
        </p:txBody>
      </p:sp>
      <p:sp>
        <p:nvSpPr>
          <p:cNvPr id="24" name="TextBox 23">
            <a:extLst>
              <a:ext uri="{FF2B5EF4-FFF2-40B4-BE49-F238E27FC236}">
                <a16:creationId xmlns:a16="http://schemas.microsoft.com/office/drawing/2014/main" id="{01234B6D-DB12-4725-B23B-A218F6C0E04C}"/>
              </a:ext>
            </a:extLst>
          </p:cNvPr>
          <p:cNvSpPr txBox="1"/>
          <p:nvPr/>
        </p:nvSpPr>
        <p:spPr>
          <a:xfrm>
            <a:off x="924448" y="1328597"/>
            <a:ext cx="1576072" cy="369332"/>
          </a:xfrm>
          <a:prstGeom prst="rect">
            <a:avLst/>
          </a:prstGeom>
          <a:noFill/>
        </p:spPr>
        <p:txBody>
          <a:bodyPr wrap="none" rtlCol="0">
            <a:spAutoFit/>
          </a:bodyPr>
          <a:lstStyle/>
          <a:p>
            <a:r>
              <a:rPr lang="en-US" b="1" dirty="0"/>
              <a:t>Hypothalamus</a:t>
            </a:r>
          </a:p>
        </p:txBody>
      </p:sp>
      <p:sp>
        <p:nvSpPr>
          <p:cNvPr id="25" name="TextBox 24">
            <a:extLst>
              <a:ext uri="{FF2B5EF4-FFF2-40B4-BE49-F238E27FC236}">
                <a16:creationId xmlns:a16="http://schemas.microsoft.com/office/drawing/2014/main" id="{BEF14906-98A5-4E69-803D-958BF9C0103E}"/>
              </a:ext>
            </a:extLst>
          </p:cNvPr>
          <p:cNvSpPr txBox="1"/>
          <p:nvPr/>
        </p:nvSpPr>
        <p:spPr>
          <a:xfrm>
            <a:off x="1195418" y="2454350"/>
            <a:ext cx="1034129" cy="646331"/>
          </a:xfrm>
          <a:prstGeom prst="rect">
            <a:avLst/>
          </a:prstGeom>
          <a:noFill/>
        </p:spPr>
        <p:txBody>
          <a:bodyPr wrap="none" rtlCol="0">
            <a:spAutoFit/>
          </a:bodyPr>
          <a:lstStyle/>
          <a:p>
            <a:r>
              <a:rPr lang="en-US" b="1" dirty="0"/>
              <a:t>Anterior </a:t>
            </a:r>
          </a:p>
          <a:p>
            <a:r>
              <a:rPr lang="en-US" b="1" dirty="0"/>
              <a:t>pituitary</a:t>
            </a:r>
          </a:p>
        </p:txBody>
      </p:sp>
      <p:sp>
        <p:nvSpPr>
          <p:cNvPr id="26" name="TextBox 25">
            <a:extLst>
              <a:ext uri="{FF2B5EF4-FFF2-40B4-BE49-F238E27FC236}">
                <a16:creationId xmlns:a16="http://schemas.microsoft.com/office/drawing/2014/main" id="{3D540A44-A517-484C-86CD-C5264CED1E9A}"/>
              </a:ext>
            </a:extLst>
          </p:cNvPr>
          <p:cNvSpPr txBox="1"/>
          <p:nvPr/>
        </p:nvSpPr>
        <p:spPr>
          <a:xfrm>
            <a:off x="1325294" y="3857103"/>
            <a:ext cx="774379" cy="369332"/>
          </a:xfrm>
          <a:prstGeom prst="rect">
            <a:avLst/>
          </a:prstGeom>
          <a:noFill/>
        </p:spPr>
        <p:txBody>
          <a:bodyPr wrap="none" rtlCol="0">
            <a:spAutoFit/>
          </a:bodyPr>
          <a:lstStyle/>
          <a:p>
            <a:r>
              <a:rPr lang="en-US" b="1" dirty="0"/>
              <a:t>Target</a:t>
            </a:r>
          </a:p>
        </p:txBody>
      </p:sp>
    </p:spTree>
    <p:extLst>
      <p:ext uri="{BB962C8B-B14F-4D97-AF65-F5344CB8AC3E}">
        <p14:creationId xmlns:p14="http://schemas.microsoft.com/office/powerpoint/2010/main" val="133219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US" sz="4800" b="1" dirty="0">
                <a:solidFill>
                  <a:srgbClr val="4F2683"/>
                </a:solidFill>
                <a:latin typeface="Calibri" panose="020F0502020204030204" pitchFamily="34" charset="0"/>
                <a:cs typeface="Calibri" panose="020F0502020204030204" pitchFamily="34" charset="0"/>
              </a:rPr>
              <a:t>Thyroid Gland</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10" name="Picture 2">
            <a:extLst>
              <a:ext uri="{FF2B5EF4-FFF2-40B4-BE49-F238E27FC236}">
                <a16:creationId xmlns:a16="http://schemas.microsoft.com/office/drawing/2014/main" id="{4E6FBAC7-37AD-42AC-A280-35F9AA73257B}"/>
              </a:ext>
            </a:extLst>
          </p:cNvPr>
          <p:cNvPicPr>
            <a:picLocks noChangeAspect="1" noChangeArrowheads="1"/>
          </p:cNvPicPr>
          <p:nvPr/>
        </p:nvPicPr>
        <p:blipFill rotWithShape="1">
          <a:blip r:embed="rId3" cstate="print"/>
          <a:srcRect l="50952" t="15596" b="3755"/>
          <a:stretch/>
        </p:blipFill>
        <p:spPr bwMode="auto">
          <a:xfrm>
            <a:off x="4394902" y="1297577"/>
            <a:ext cx="3434576" cy="43148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1" name="Straight Arrow Connector 10">
            <a:extLst>
              <a:ext uri="{FF2B5EF4-FFF2-40B4-BE49-F238E27FC236}">
                <a16:creationId xmlns:a16="http://schemas.microsoft.com/office/drawing/2014/main" id="{88643C78-357F-4E7C-96A6-11B222226173}"/>
              </a:ext>
            </a:extLst>
          </p:cNvPr>
          <p:cNvCxnSpPr/>
          <p:nvPr/>
        </p:nvCxnSpPr>
        <p:spPr>
          <a:xfrm flipH="1">
            <a:off x="6524784" y="1750763"/>
            <a:ext cx="3021980" cy="100360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6308E61D-9936-4A3A-9C9E-672EFABE2922}"/>
              </a:ext>
            </a:extLst>
          </p:cNvPr>
          <p:cNvCxnSpPr>
            <a:cxnSpLocks/>
          </p:cNvCxnSpPr>
          <p:nvPr/>
        </p:nvCxnSpPr>
        <p:spPr>
          <a:xfrm flipH="1">
            <a:off x="6677186" y="2754372"/>
            <a:ext cx="2869578" cy="125690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A10925CF-AD0C-4638-A5F8-083E83BE98A6}"/>
              </a:ext>
            </a:extLst>
          </p:cNvPr>
          <p:cNvCxnSpPr>
            <a:cxnSpLocks/>
          </p:cNvCxnSpPr>
          <p:nvPr/>
        </p:nvCxnSpPr>
        <p:spPr>
          <a:xfrm flipH="1">
            <a:off x="6394689" y="3788441"/>
            <a:ext cx="3152075" cy="14792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F5203CB9-1AAD-40EB-95A0-5CEED8008B18}"/>
              </a:ext>
            </a:extLst>
          </p:cNvPr>
          <p:cNvSpPr txBox="1"/>
          <p:nvPr/>
        </p:nvSpPr>
        <p:spPr>
          <a:xfrm>
            <a:off x="9546767" y="1572347"/>
            <a:ext cx="1807033" cy="369332"/>
          </a:xfrm>
          <a:prstGeom prst="rect">
            <a:avLst/>
          </a:prstGeom>
          <a:noFill/>
        </p:spPr>
        <p:txBody>
          <a:bodyPr wrap="none" rtlCol="0">
            <a:spAutoFit/>
          </a:bodyPr>
          <a:lstStyle/>
          <a:p>
            <a:r>
              <a:rPr lang="en-US" b="1" dirty="0">
                <a:solidFill>
                  <a:srgbClr val="3C1B71"/>
                </a:solidFill>
              </a:rPr>
              <a:t>Thyroid Cartilage</a:t>
            </a:r>
          </a:p>
        </p:txBody>
      </p:sp>
      <p:sp>
        <p:nvSpPr>
          <p:cNvPr id="15" name="TextBox 14">
            <a:extLst>
              <a:ext uri="{FF2B5EF4-FFF2-40B4-BE49-F238E27FC236}">
                <a16:creationId xmlns:a16="http://schemas.microsoft.com/office/drawing/2014/main" id="{A6E19D0D-FA20-43DD-B231-F4C90B931469}"/>
              </a:ext>
            </a:extLst>
          </p:cNvPr>
          <p:cNvSpPr txBox="1"/>
          <p:nvPr/>
        </p:nvSpPr>
        <p:spPr>
          <a:xfrm>
            <a:off x="9546767" y="2547973"/>
            <a:ext cx="1525802" cy="369332"/>
          </a:xfrm>
          <a:prstGeom prst="rect">
            <a:avLst/>
          </a:prstGeom>
          <a:noFill/>
        </p:spPr>
        <p:txBody>
          <a:bodyPr wrap="none" rtlCol="0">
            <a:spAutoFit/>
          </a:bodyPr>
          <a:lstStyle/>
          <a:p>
            <a:r>
              <a:rPr lang="en-US" b="1" dirty="0">
                <a:solidFill>
                  <a:srgbClr val="3C1B71"/>
                </a:solidFill>
              </a:rPr>
              <a:t>Thyroid Gland</a:t>
            </a:r>
          </a:p>
        </p:txBody>
      </p:sp>
      <p:sp>
        <p:nvSpPr>
          <p:cNvPr id="16" name="TextBox 15">
            <a:extLst>
              <a:ext uri="{FF2B5EF4-FFF2-40B4-BE49-F238E27FC236}">
                <a16:creationId xmlns:a16="http://schemas.microsoft.com/office/drawing/2014/main" id="{81138E45-93D4-491F-A0FA-7DD0CF5EE6B5}"/>
              </a:ext>
            </a:extLst>
          </p:cNvPr>
          <p:cNvSpPr txBox="1"/>
          <p:nvPr/>
        </p:nvSpPr>
        <p:spPr>
          <a:xfrm>
            <a:off x="9546764" y="3603775"/>
            <a:ext cx="925959" cy="369332"/>
          </a:xfrm>
          <a:prstGeom prst="rect">
            <a:avLst/>
          </a:prstGeom>
          <a:noFill/>
        </p:spPr>
        <p:txBody>
          <a:bodyPr wrap="none" rtlCol="0">
            <a:spAutoFit/>
          </a:bodyPr>
          <a:lstStyle/>
          <a:p>
            <a:r>
              <a:rPr lang="en-US" b="1" dirty="0">
                <a:solidFill>
                  <a:srgbClr val="3C1B71"/>
                </a:solidFill>
              </a:rPr>
              <a:t>Trachea</a:t>
            </a:r>
          </a:p>
        </p:txBody>
      </p:sp>
    </p:spTree>
    <p:extLst>
      <p:ext uri="{BB962C8B-B14F-4D97-AF65-F5344CB8AC3E}">
        <p14:creationId xmlns:p14="http://schemas.microsoft.com/office/powerpoint/2010/main" val="2288860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Which of the following cells are excitable?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fontScale="92500" lnSpcReduction="10000"/>
          </a:bodyPr>
          <a:lstStyle/>
          <a:p>
            <a:pPr marL="514350" indent="-514350">
              <a:buAutoNum type="arabicPeriod"/>
            </a:pPr>
            <a:r>
              <a:rPr lang="en-US" dirty="0">
                <a:solidFill>
                  <a:srgbClr val="FF0000"/>
                </a:solidFill>
              </a:rPr>
              <a:t>Neurons</a:t>
            </a:r>
          </a:p>
          <a:p>
            <a:pPr marL="514350" indent="-514350">
              <a:buAutoNum type="arabicPeriod"/>
            </a:pPr>
            <a:r>
              <a:rPr lang="en-US" dirty="0">
                <a:solidFill>
                  <a:srgbClr val="FF0000"/>
                </a:solidFill>
              </a:rPr>
              <a:t>Cardiac Muscle Cells</a:t>
            </a:r>
          </a:p>
          <a:p>
            <a:pPr marL="514350" indent="-514350">
              <a:buAutoNum type="arabicPeriod"/>
            </a:pPr>
            <a:r>
              <a:rPr lang="en-US" dirty="0">
                <a:solidFill>
                  <a:srgbClr val="FF0000"/>
                </a:solidFill>
              </a:rPr>
              <a:t>Smooth Muscle Cells</a:t>
            </a:r>
          </a:p>
          <a:p>
            <a:pPr marL="514350" indent="-514350">
              <a:buAutoNum type="arabicPeriod"/>
            </a:pPr>
            <a:r>
              <a:rPr lang="en-US" dirty="0">
                <a:solidFill>
                  <a:srgbClr val="FF0000"/>
                </a:solidFill>
              </a:rPr>
              <a:t>Skeletal Muscle Cells</a:t>
            </a:r>
          </a:p>
          <a:p>
            <a:pPr marL="514350" indent="-514350">
              <a:buAutoNum type="arabicPeriod"/>
            </a:pPr>
            <a:endParaRPr lang="en-US" dirty="0"/>
          </a:p>
          <a:p>
            <a:pPr marL="514350" indent="-514350">
              <a:buAutoNum type="alphaUcParenR"/>
            </a:pPr>
            <a:r>
              <a:rPr lang="en-US" dirty="0"/>
              <a:t>If only 1, 2 and 3 are correct</a:t>
            </a:r>
          </a:p>
          <a:p>
            <a:pPr marL="514350" indent="-514350">
              <a:buAutoNum type="alphaUcParenR"/>
            </a:pPr>
            <a:r>
              <a:rPr lang="en-US" dirty="0"/>
              <a:t>If only 1 and 3 are correct</a:t>
            </a:r>
          </a:p>
          <a:p>
            <a:pPr marL="514350" indent="-514350">
              <a:buAutoNum type="alphaUcParenR"/>
            </a:pPr>
            <a:r>
              <a:rPr lang="en-US" dirty="0"/>
              <a:t>If only 2 and 4 are correct</a:t>
            </a:r>
          </a:p>
          <a:p>
            <a:pPr marL="514350" indent="-514350">
              <a:buAutoNum type="alphaUcParenR"/>
            </a:pPr>
            <a:r>
              <a:rPr lang="en-US" dirty="0"/>
              <a:t>If only 4 is correct</a:t>
            </a:r>
          </a:p>
          <a:p>
            <a:pPr marL="514350" indent="-514350">
              <a:buAutoNum type="alphaUcParenR"/>
            </a:pPr>
            <a:r>
              <a:rPr lang="en-US" dirty="0">
                <a:solidFill>
                  <a:srgbClr val="FF0000"/>
                </a:solidFill>
              </a:rPr>
              <a:t>If ALL are correct</a:t>
            </a:r>
          </a:p>
          <a:p>
            <a:pPr marL="514350" indent="-514350">
              <a:buAutoNum type="arabicPeriod"/>
            </a:pPr>
            <a:endParaRPr lang="en-US" b="1"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6" name="TextBox 5">
            <a:extLst>
              <a:ext uri="{FF2B5EF4-FFF2-40B4-BE49-F238E27FC236}">
                <a16:creationId xmlns:a16="http://schemas.microsoft.com/office/drawing/2014/main" id="{38A19713-7DF4-42AB-B9CB-8015A4C07B72}"/>
              </a:ext>
            </a:extLst>
          </p:cNvPr>
          <p:cNvSpPr txBox="1"/>
          <p:nvPr/>
        </p:nvSpPr>
        <p:spPr>
          <a:xfrm>
            <a:off x="7499575" y="2181661"/>
            <a:ext cx="3854225" cy="1938992"/>
          </a:xfrm>
          <a:prstGeom prst="rect">
            <a:avLst/>
          </a:prstGeom>
          <a:noFill/>
          <a:ln w="25400">
            <a:solidFill>
              <a:srgbClr val="FF0000"/>
            </a:solidFill>
          </a:ln>
        </p:spPr>
        <p:txBody>
          <a:bodyPr wrap="square" rtlCol="0">
            <a:spAutoFit/>
          </a:bodyPr>
          <a:lstStyle/>
          <a:p>
            <a:r>
              <a:rPr lang="en-US" sz="2400" dirty="0"/>
              <a:t>Excitable Cells:</a:t>
            </a:r>
          </a:p>
          <a:p>
            <a:pPr marL="285750" indent="-285750">
              <a:buFontTx/>
              <a:buChar char="-"/>
            </a:pPr>
            <a:r>
              <a:rPr lang="en-US" sz="2400" dirty="0"/>
              <a:t>Generate and respond to electrical signals</a:t>
            </a:r>
          </a:p>
          <a:p>
            <a:pPr marL="285750" indent="-285750">
              <a:buFontTx/>
              <a:buChar char="-"/>
            </a:pPr>
            <a:r>
              <a:rPr lang="en-US" sz="2400" dirty="0"/>
              <a:t>Include neurons and muscle cells</a:t>
            </a:r>
          </a:p>
        </p:txBody>
      </p:sp>
    </p:spTree>
    <p:extLst>
      <p:ext uri="{BB962C8B-B14F-4D97-AF65-F5344CB8AC3E}">
        <p14:creationId xmlns:p14="http://schemas.microsoft.com/office/powerpoint/2010/main" val="33555565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US" sz="4800" b="1" dirty="0">
                <a:solidFill>
                  <a:srgbClr val="4F2683"/>
                </a:solidFill>
                <a:latin typeface="Calibri" panose="020F0502020204030204" pitchFamily="34" charset="0"/>
                <a:cs typeface="Calibri" panose="020F0502020204030204" pitchFamily="34" charset="0"/>
              </a:rPr>
              <a:t>Thyroid Gland</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17" name="TextBox 16">
            <a:extLst>
              <a:ext uri="{FF2B5EF4-FFF2-40B4-BE49-F238E27FC236}">
                <a16:creationId xmlns:a16="http://schemas.microsoft.com/office/drawing/2014/main" id="{67C43624-FA7C-4657-915D-BC8E135DD7CC}"/>
              </a:ext>
            </a:extLst>
          </p:cNvPr>
          <p:cNvSpPr txBox="1"/>
          <p:nvPr/>
        </p:nvSpPr>
        <p:spPr>
          <a:xfrm>
            <a:off x="7260265" y="2300950"/>
            <a:ext cx="4093535" cy="2246769"/>
          </a:xfrm>
          <a:prstGeom prst="rect">
            <a:avLst/>
          </a:prstGeom>
          <a:noFill/>
        </p:spPr>
        <p:txBody>
          <a:bodyPr wrap="square" rtlCol="0">
            <a:spAutoFit/>
          </a:bodyPr>
          <a:lstStyle/>
          <a:p>
            <a:pPr marL="457200" indent="-457200">
              <a:buAutoNum type="arabicPeriod"/>
            </a:pPr>
            <a:r>
              <a:rPr lang="en-US" sz="2000" dirty="0">
                <a:solidFill>
                  <a:srgbClr val="FF0000"/>
                </a:solidFill>
              </a:rPr>
              <a:t>Capillary</a:t>
            </a:r>
            <a:r>
              <a:rPr lang="en-US" sz="2000" dirty="0"/>
              <a:t>:</a:t>
            </a:r>
            <a:r>
              <a:rPr lang="en-US" sz="2000" dirty="0">
                <a:solidFill>
                  <a:srgbClr val="807F83"/>
                </a:solidFill>
              </a:rPr>
              <a:t> </a:t>
            </a:r>
            <a:r>
              <a:rPr lang="en-US" sz="2000" dirty="0"/>
              <a:t>TH transport</a:t>
            </a:r>
          </a:p>
          <a:p>
            <a:pPr marL="457200" indent="-457200">
              <a:buAutoNum type="arabicPeriod"/>
            </a:pPr>
            <a:r>
              <a:rPr lang="en-US" sz="2000" dirty="0">
                <a:solidFill>
                  <a:srgbClr val="FF0000"/>
                </a:solidFill>
              </a:rPr>
              <a:t>Follicle</a:t>
            </a:r>
            <a:r>
              <a:rPr lang="en-US" sz="2000" dirty="0"/>
              <a:t>:</a:t>
            </a:r>
            <a:r>
              <a:rPr lang="en-US" sz="2000" dirty="0">
                <a:solidFill>
                  <a:srgbClr val="807F83"/>
                </a:solidFill>
              </a:rPr>
              <a:t> </a:t>
            </a:r>
            <a:r>
              <a:rPr lang="en-US" sz="2000" dirty="0"/>
              <a:t>functional unit where TH is made</a:t>
            </a:r>
          </a:p>
          <a:p>
            <a:pPr marL="457200" indent="-457200">
              <a:buAutoNum type="arabicPeriod"/>
            </a:pPr>
            <a:r>
              <a:rPr lang="en-US" sz="2000" dirty="0">
                <a:solidFill>
                  <a:srgbClr val="FF0000"/>
                </a:solidFill>
              </a:rPr>
              <a:t>Colloid</a:t>
            </a:r>
            <a:r>
              <a:rPr lang="en-US" sz="2000" dirty="0"/>
              <a:t>:</a:t>
            </a:r>
            <a:r>
              <a:rPr lang="en-US" sz="2000" dirty="0">
                <a:solidFill>
                  <a:srgbClr val="807F83"/>
                </a:solidFill>
              </a:rPr>
              <a:t> </a:t>
            </a:r>
            <a:r>
              <a:rPr lang="en-US" sz="2000" dirty="0"/>
              <a:t>TH is made and stored here</a:t>
            </a:r>
          </a:p>
          <a:p>
            <a:pPr marL="457200" indent="-457200">
              <a:buAutoNum type="arabicPeriod"/>
            </a:pPr>
            <a:r>
              <a:rPr lang="en-US" sz="2000" dirty="0">
                <a:solidFill>
                  <a:srgbClr val="FF0000"/>
                </a:solidFill>
              </a:rPr>
              <a:t>Follicular cells</a:t>
            </a:r>
            <a:r>
              <a:rPr lang="en-US" sz="2000" dirty="0"/>
              <a:t>:</a:t>
            </a:r>
            <a:r>
              <a:rPr lang="en-US" sz="2000" dirty="0">
                <a:solidFill>
                  <a:srgbClr val="3C1B71"/>
                </a:solidFill>
              </a:rPr>
              <a:t> </a:t>
            </a:r>
            <a:r>
              <a:rPr lang="en-US" sz="2000" dirty="0"/>
              <a:t>acquire and produce TH building blocks</a:t>
            </a:r>
          </a:p>
        </p:txBody>
      </p:sp>
      <p:pic>
        <p:nvPicPr>
          <p:cNvPr id="18" name="Content Placeholder 7">
            <a:extLst>
              <a:ext uri="{FF2B5EF4-FFF2-40B4-BE49-F238E27FC236}">
                <a16:creationId xmlns:a16="http://schemas.microsoft.com/office/drawing/2014/main" id="{E4702DAC-11CA-4B72-BB3B-F35AD08D6ABC}"/>
              </a:ext>
            </a:extLst>
          </p:cNvPr>
          <p:cNvPicPr>
            <a:picLocks noGrp="1" noChangeAspect="1"/>
          </p:cNvPicPr>
          <p:nvPr>
            <p:ph idx="1"/>
          </p:nvPr>
        </p:nvPicPr>
        <p:blipFill>
          <a:blip r:embed="rId3"/>
          <a:stretch>
            <a:fillRect/>
          </a:stretch>
        </p:blipFill>
        <p:spPr>
          <a:xfrm>
            <a:off x="1905524" y="1415361"/>
            <a:ext cx="4190476" cy="4523809"/>
          </a:xfrm>
        </p:spPr>
      </p:pic>
      <p:cxnSp>
        <p:nvCxnSpPr>
          <p:cNvPr id="19" name="Straight Arrow Connector 18">
            <a:extLst>
              <a:ext uri="{FF2B5EF4-FFF2-40B4-BE49-F238E27FC236}">
                <a16:creationId xmlns:a16="http://schemas.microsoft.com/office/drawing/2014/main" id="{6B6A5452-DF11-4765-8F8D-40593BEEB7B2}"/>
              </a:ext>
            </a:extLst>
          </p:cNvPr>
          <p:cNvCxnSpPr/>
          <p:nvPr/>
        </p:nvCxnSpPr>
        <p:spPr>
          <a:xfrm>
            <a:off x="2930244" y="1415361"/>
            <a:ext cx="0" cy="5449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38095B39-5989-4EC4-8221-E374A826D51C}"/>
              </a:ext>
            </a:extLst>
          </p:cNvPr>
          <p:cNvCxnSpPr>
            <a:cxnSpLocks/>
          </p:cNvCxnSpPr>
          <p:nvPr/>
        </p:nvCxnSpPr>
        <p:spPr>
          <a:xfrm flipH="1" flipV="1">
            <a:off x="4197766" y="5123567"/>
            <a:ext cx="3718" cy="39401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F39ABD31-33E0-4744-8F4C-B5C084294189}"/>
              </a:ext>
            </a:extLst>
          </p:cNvPr>
          <p:cNvCxnSpPr>
            <a:cxnSpLocks/>
          </p:cNvCxnSpPr>
          <p:nvPr/>
        </p:nvCxnSpPr>
        <p:spPr>
          <a:xfrm>
            <a:off x="4640099" y="1960338"/>
            <a:ext cx="0" cy="6812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2" name="Oval 21">
            <a:extLst>
              <a:ext uri="{FF2B5EF4-FFF2-40B4-BE49-F238E27FC236}">
                <a16:creationId xmlns:a16="http://schemas.microsoft.com/office/drawing/2014/main" id="{709CE5C2-FC7A-4B43-8407-C3DE6FFDF51C}"/>
              </a:ext>
            </a:extLst>
          </p:cNvPr>
          <p:cNvSpPr/>
          <p:nvPr/>
        </p:nvSpPr>
        <p:spPr>
          <a:xfrm>
            <a:off x="2562254" y="3543811"/>
            <a:ext cx="1728439" cy="1784195"/>
          </a:xfrm>
          <a:prstGeom prst="ellipse">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7DEB9248-C904-4A0A-8284-65063F742A78}"/>
              </a:ext>
            </a:extLst>
          </p:cNvPr>
          <p:cNvCxnSpPr>
            <a:cxnSpLocks/>
          </p:cNvCxnSpPr>
          <p:nvPr/>
        </p:nvCxnSpPr>
        <p:spPr>
          <a:xfrm flipV="1">
            <a:off x="2751825" y="5225787"/>
            <a:ext cx="290526" cy="39401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4" name="TextBox 23">
            <a:extLst>
              <a:ext uri="{FF2B5EF4-FFF2-40B4-BE49-F238E27FC236}">
                <a16:creationId xmlns:a16="http://schemas.microsoft.com/office/drawing/2014/main" id="{7D906715-2D73-4490-849D-5779EA72765F}"/>
              </a:ext>
            </a:extLst>
          </p:cNvPr>
          <p:cNvSpPr txBox="1"/>
          <p:nvPr/>
        </p:nvSpPr>
        <p:spPr>
          <a:xfrm>
            <a:off x="2328279" y="5590807"/>
            <a:ext cx="847091" cy="369332"/>
          </a:xfrm>
          <a:prstGeom prst="rect">
            <a:avLst/>
          </a:prstGeom>
          <a:noFill/>
        </p:spPr>
        <p:txBody>
          <a:bodyPr wrap="none" rtlCol="0">
            <a:spAutoFit/>
          </a:bodyPr>
          <a:lstStyle/>
          <a:p>
            <a:r>
              <a:rPr lang="en-US" b="1" dirty="0"/>
              <a:t>Follicle</a:t>
            </a:r>
          </a:p>
        </p:txBody>
      </p:sp>
      <p:sp>
        <p:nvSpPr>
          <p:cNvPr id="25" name="TextBox 24">
            <a:extLst>
              <a:ext uri="{FF2B5EF4-FFF2-40B4-BE49-F238E27FC236}">
                <a16:creationId xmlns:a16="http://schemas.microsoft.com/office/drawing/2014/main" id="{CDA411FE-CB8B-49F8-8EBD-1DD90B993BEB}"/>
              </a:ext>
            </a:extLst>
          </p:cNvPr>
          <p:cNvSpPr txBox="1"/>
          <p:nvPr/>
        </p:nvSpPr>
        <p:spPr>
          <a:xfrm>
            <a:off x="3692658" y="5590807"/>
            <a:ext cx="1017651" cy="369332"/>
          </a:xfrm>
          <a:prstGeom prst="rect">
            <a:avLst/>
          </a:prstGeom>
          <a:noFill/>
        </p:spPr>
        <p:txBody>
          <a:bodyPr wrap="none" rtlCol="0">
            <a:spAutoFit/>
          </a:bodyPr>
          <a:lstStyle/>
          <a:p>
            <a:r>
              <a:rPr lang="en-US" b="1" dirty="0"/>
              <a:t>Capillary</a:t>
            </a:r>
          </a:p>
        </p:txBody>
      </p:sp>
      <p:sp>
        <p:nvSpPr>
          <p:cNvPr id="26" name="TextBox 25">
            <a:extLst>
              <a:ext uri="{FF2B5EF4-FFF2-40B4-BE49-F238E27FC236}">
                <a16:creationId xmlns:a16="http://schemas.microsoft.com/office/drawing/2014/main" id="{6CC5B915-056E-4A11-B3E3-C0E75CA87B09}"/>
              </a:ext>
            </a:extLst>
          </p:cNvPr>
          <p:cNvSpPr txBox="1"/>
          <p:nvPr/>
        </p:nvSpPr>
        <p:spPr>
          <a:xfrm>
            <a:off x="4217547" y="1554391"/>
            <a:ext cx="845103" cy="369332"/>
          </a:xfrm>
          <a:prstGeom prst="rect">
            <a:avLst/>
          </a:prstGeom>
          <a:noFill/>
        </p:spPr>
        <p:txBody>
          <a:bodyPr wrap="none" rtlCol="0">
            <a:spAutoFit/>
          </a:bodyPr>
          <a:lstStyle/>
          <a:p>
            <a:r>
              <a:rPr lang="en-US" b="1" dirty="0"/>
              <a:t>Colloid</a:t>
            </a:r>
          </a:p>
        </p:txBody>
      </p:sp>
      <p:sp>
        <p:nvSpPr>
          <p:cNvPr id="27" name="TextBox 26">
            <a:extLst>
              <a:ext uri="{FF2B5EF4-FFF2-40B4-BE49-F238E27FC236}">
                <a16:creationId xmlns:a16="http://schemas.microsoft.com/office/drawing/2014/main" id="{546EF547-4037-4426-906A-FB25C2C26F41}"/>
              </a:ext>
            </a:extLst>
          </p:cNvPr>
          <p:cNvSpPr txBox="1"/>
          <p:nvPr/>
        </p:nvSpPr>
        <p:spPr>
          <a:xfrm>
            <a:off x="2216555" y="1046029"/>
            <a:ext cx="1427378" cy="369332"/>
          </a:xfrm>
          <a:prstGeom prst="rect">
            <a:avLst/>
          </a:prstGeom>
          <a:noFill/>
        </p:spPr>
        <p:txBody>
          <a:bodyPr wrap="none" rtlCol="0">
            <a:spAutoFit/>
          </a:bodyPr>
          <a:lstStyle/>
          <a:p>
            <a:r>
              <a:rPr lang="en-US" b="1" dirty="0"/>
              <a:t>Follicular cell</a:t>
            </a:r>
          </a:p>
        </p:txBody>
      </p:sp>
    </p:spTree>
    <p:extLst>
      <p:ext uri="{BB962C8B-B14F-4D97-AF65-F5344CB8AC3E}">
        <p14:creationId xmlns:p14="http://schemas.microsoft.com/office/powerpoint/2010/main" val="34410827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US" sz="4800" b="1" dirty="0">
                <a:solidFill>
                  <a:srgbClr val="4F2683"/>
                </a:solidFill>
                <a:latin typeface="Calibri" panose="020F0502020204030204" pitchFamily="34" charset="0"/>
                <a:cs typeface="Calibri" panose="020F0502020204030204" pitchFamily="34" charset="0"/>
              </a:rPr>
              <a:t>Thyroid Hormone Overview</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88" y="1524000"/>
            <a:ext cx="10174705" cy="4415169"/>
          </a:xfrm>
        </p:spPr>
        <p:txBody>
          <a:bodyPr>
            <a:normAutofit/>
          </a:bodyPr>
          <a:lstStyle/>
          <a:p>
            <a:r>
              <a:rPr lang="en-US" sz="2400" dirty="0"/>
              <a:t>TH is an </a:t>
            </a:r>
            <a:r>
              <a:rPr lang="en-US" sz="2400" dirty="0">
                <a:solidFill>
                  <a:srgbClr val="FF0000"/>
                </a:solidFill>
              </a:rPr>
              <a:t>amine hormone </a:t>
            </a:r>
            <a:r>
              <a:rPr lang="en-US" sz="2400" dirty="0"/>
              <a:t>with properties similar to steroid hormone</a:t>
            </a:r>
          </a:p>
          <a:p>
            <a:r>
              <a:rPr lang="en-US" sz="2400" dirty="0"/>
              <a:t>Function: </a:t>
            </a:r>
            <a:r>
              <a:rPr lang="en-US" sz="2400" dirty="0">
                <a:solidFill>
                  <a:srgbClr val="FF0000"/>
                </a:solidFill>
              </a:rPr>
              <a:t>increase basal metabolic rate</a:t>
            </a:r>
            <a:r>
              <a:rPr lang="en-US" sz="2400" dirty="0"/>
              <a:t>; acts on nearly every cell of body</a:t>
            </a:r>
          </a:p>
          <a:p>
            <a:r>
              <a:rPr lang="en-US" sz="2400" dirty="0"/>
              <a:t>2 key components: tyrosine and iodide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7" name="Picture 6">
            <a:extLst>
              <a:ext uri="{FF2B5EF4-FFF2-40B4-BE49-F238E27FC236}">
                <a16:creationId xmlns:a16="http://schemas.microsoft.com/office/drawing/2014/main" id="{6ABEC8BD-7E67-489C-9A82-5D8D422AFF66}"/>
              </a:ext>
            </a:extLst>
          </p:cNvPr>
          <p:cNvPicPr>
            <a:picLocks noChangeAspect="1"/>
          </p:cNvPicPr>
          <p:nvPr/>
        </p:nvPicPr>
        <p:blipFill rotWithShape="1">
          <a:blip r:embed="rId3"/>
          <a:srcRect l="1209"/>
          <a:stretch/>
        </p:blipFill>
        <p:spPr>
          <a:xfrm>
            <a:off x="4280835" y="3002491"/>
            <a:ext cx="3289609" cy="2689507"/>
          </a:xfrm>
          <a:prstGeom prst="rect">
            <a:avLst/>
          </a:prstGeom>
        </p:spPr>
      </p:pic>
    </p:spTree>
    <p:extLst>
      <p:ext uri="{BB962C8B-B14F-4D97-AF65-F5344CB8AC3E}">
        <p14:creationId xmlns:p14="http://schemas.microsoft.com/office/powerpoint/2010/main" val="28102804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US" sz="4800" b="1" dirty="0">
                <a:solidFill>
                  <a:srgbClr val="4F2683"/>
                </a:solidFill>
                <a:latin typeface="Calibri" panose="020F0502020204030204" pitchFamily="34" charset="0"/>
                <a:cs typeface="Calibri" panose="020F0502020204030204" pitchFamily="34" charset="0"/>
              </a:rPr>
              <a:t>Thyroid Hormone Synthesis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229405" y="1145512"/>
            <a:ext cx="6794394" cy="4793657"/>
          </a:xfrm>
        </p:spPr>
        <p:txBody>
          <a:bodyPr>
            <a:normAutofit/>
          </a:bodyPr>
          <a:lstStyle/>
          <a:p>
            <a:pPr marL="457200" indent="-457200">
              <a:buAutoNum type="arabicPeriod"/>
            </a:pPr>
            <a:r>
              <a:rPr lang="en-US" sz="2400" dirty="0"/>
              <a:t>Tyrosine residues of thyroglobulin iodinated</a:t>
            </a:r>
          </a:p>
          <a:p>
            <a:pPr marL="457200" indent="-457200">
              <a:buAutoNum type="arabicPeriod"/>
            </a:pPr>
            <a:r>
              <a:rPr lang="en-US" sz="2400" dirty="0"/>
              <a:t>Two iodinated residues join by covalent bond</a:t>
            </a:r>
          </a:p>
          <a:p>
            <a:pPr marL="457200" indent="-457200">
              <a:buAutoNum type="arabicPeriod"/>
            </a:pPr>
            <a:r>
              <a:rPr lang="en-US" sz="2400" dirty="0"/>
              <a:t>Thyroid hormones stored in colloid</a:t>
            </a:r>
          </a:p>
          <a:p>
            <a:pPr marL="457200" indent="-457200">
              <a:buAutoNum type="arabicPeriod"/>
            </a:pPr>
            <a:r>
              <a:rPr lang="en-US" sz="2400" dirty="0"/>
              <a:t>TSH binds receptor and activates thyroid hormone synthesis</a:t>
            </a:r>
          </a:p>
          <a:p>
            <a:pPr marL="457200" indent="-457200">
              <a:buAutoNum type="arabicPeriod"/>
            </a:pPr>
            <a:r>
              <a:rPr lang="en-US" sz="2400" dirty="0"/>
              <a:t>Follicular cells take in thyroglobulin by endocytosis</a:t>
            </a:r>
          </a:p>
          <a:p>
            <a:pPr marL="457200" indent="-457200">
              <a:buAutoNum type="arabicPeriod"/>
            </a:pPr>
            <a:r>
              <a:rPr lang="en-US" sz="2400" dirty="0"/>
              <a:t>Endosome fuses with lysosome</a:t>
            </a:r>
          </a:p>
          <a:p>
            <a:pPr marL="457200" indent="-457200">
              <a:buAutoNum type="arabicPeriod"/>
            </a:pPr>
            <a:r>
              <a:rPr lang="en-US" sz="2400" dirty="0"/>
              <a:t>Lysosomal enzymes cause release of T3 and T4</a:t>
            </a:r>
          </a:p>
          <a:p>
            <a:pPr marL="457200" indent="-457200">
              <a:buAutoNum type="arabicPeriod"/>
            </a:pPr>
            <a:r>
              <a:rPr lang="en-US" sz="2400" dirty="0"/>
              <a:t>T3 and T4 diffuse into bloodstream</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7" name="Picture 6">
            <a:extLst>
              <a:ext uri="{FF2B5EF4-FFF2-40B4-BE49-F238E27FC236}">
                <a16:creationId xmlns:a16="http://schemas.microsoft.com/office/drawing/2014/main" id="{A0546921-29CC-4FA6-B62C-B529B3AD434B}"/>
              </a:ext>
            </a:extLst>
          </p:cNvPr>
          <p:cNvPicPr>
            <a:picLocks noChangeAspect="1"/>
          </p:cNvPicPr>
          <p:nvPr/>
        </p:nvPicPr>
        <p:blipFill rotWithShape="1">
          <a:blip r:embed="rId3"/>
          <a:srcRect l="41020" t="3932" r="2017" b="15021"/>
          <a:stretch/>
        </p:blipFill>
        <p:spPr>
          <a:xfrm>
            <a:off x="7707086" y="3024116"/>
            <a:ext cx="4325848" cy="2995003"/>
          </a:xfrm>
          <a:prstGeom prst="rect">
            <a:avLst/>
          </a:prstGeom>
        </p:spPr>
      </p:pic>
      <p:pic>
        <p:nvPicPr>
          <p:cNvPr id="9" name="Picture 8">
            <a:extLst>
              <a:ext uri="{FF2B5EF4-FFF2-40B4-BE49-F238E27FC236}">
                <a16:creationId xmlns:a16="http://schemas.microsoft.com/office/drawing/2014/main" id="{F9D492CE-470D-4F03-9E8B-FA77ACB6CA8A}"/>
              </a:ext>
            </a:extLst>
          </p:cNvPr>
          <p:cNvPicPr>
            <a:picLocks noChangeAspect="1"/>
          </p:cNvPicPr>
          <p:nvPr/>
        </p:nvPicPr>
        <p:blipFill rotWithShape="1">
          <a:blip r:embed="rId3"/>
          <a:srcRect r="60937" b="13614"/>
          <a:stretch/>
        </p:blipFill>
        <p:spPr>
          <a:xfrm>
            <a:off x="9999980" y="912103"/>
            <a:ext cx="1962615" cy="2112013"/>
          </a:xfrm>
          <a:prstGeom prst="rect">
            <a:avLst/>
          </a:prstGeom>
        </p:spPr>
      </p:pic>
    </p:spTree>
    <p:extLst>
      <p:ext uri="{BB962C8B-B14F-4D97-AF65-F5344CB8AC3E}">
        <p14:creationId xmlns:p14="http://schemas.microsoft.com/office/powerpoint/2010/main" val="10568773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normAutofit/>
          </a:bodyPr>
          <a:lstStyle/>
          <a:p>
            <a:r>
              <a:rPr lang="en-US" sz="4400" b="1" dirty="0">
                <a:solidFill>
                  <a:srgbClr val="4F2683"/>
                </a:solidFill>
                <a:latin typeface="+mn-lt"/>
              </a:rPr>
              <a:t>Thyroid Gland and Adrenal Gland</a:t>
            </a:r>
            <a:endParaRPr lang="en-CA" sz="5400"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5" name="Subtitle 2">
            <a:extLst>
              <a:ext uri="{FF2B5EF4-FFF2-40B4-BE49-F238E27FC236}">
                <a16:creationId xmlns:a16="http://schemas.microsoft.com/office/drawing/2014/main" id="{41E30B57-141A-42DC-B419-BCFCDB3A5338}"/>
              </a:ext>
            </a:extLst>
          </p:cNvPr>
          <p:cNvSpPr>
            <a:spLocks noGrp="1"/>
          </p:cNvSpPr>
          <p:nvPr>
            <p:ph type="subTitle" idx="1"/>
          </p:nvPr>
        </p:nvSpPr>
        <p:spPr>
          <a:xfrm>
            <a:off x="1828800" y="3886200"/>
            <a:ext cx="8534400" cy="1752600"/>
          </a:xfrm>
        </p:spPr>
        <p:txBody>
          <a:bodyPr>
            <a:normAutofit/>
          </a:bodyPr>
          <a:lstStyle/>
          <a:p>
            <a:r>
              <a:rPr lang="en-US" sz="2800" dirty="0"/>
              <a:t>Chapter 3: Dr. </a:t>
            </a:r>
            <a:r>
              <a:rPr lang="en-US" sz="2800" dirty="0" err="1"/>
              <a:t>Beye</a:t>
            </a:r>
            <a:endParaRPr lang="en-US" sz="2800" dirty="0"/>
          </a:p>
        </p:txBody>
      </p:sp>
    </p:spTree>
    <p:extLst>
      <p:ext uri="{BB962C8B-B14F-4D97-AF65-F5344CB8AC3E}">
        <p14:creationId xmlns:p14="http://schemas.microsoft.com/office/powerpoint/2010/main" val="27162209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Thyroid Gland Disorders</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9" name="Table 8">
            <a:extLst>
              <a:ext uri="{FF2B5EF4-FFF2-40B4-BE49-F238E27FC236}">
                <a16:creationId xmlns:a16="http://schemas.microsoft.com/office/drawing/2014/main" id="{827A41AE-B574-4E7B-8204-6DAD24185924}"/>
              </a:ext>
            </a:extLst>
          </p:cNvPr>
          <p:cNvGraphicFramePr>
            <a:graphicFrameLocks noGrp="1"/>
          </p:cNvGraphicFramePr>
          <p:nvPr>
            <p:extLst>
              <p:ext uri="{D42A27DB-BD31-4B8C-83A1-F6EECF244321}">
                <p14:modId xmlns:p14="http://schemas.microsoft.com/office/powerpoint/2010/main" val="1192057927"/>
              </p:ext>
            </p:extLst>
          </p:nvPr>
        </p:nvGraphicFramePr>
        <p:xfrm>
          <a:off x="724395" y="1543791"/>
          <a:ext cx="10759043" cy="3752602"/>
        </p:xfrm>
        <a:graphic>
          <a:graphicData uri="http://schemas.openxmlformats.org/drawingml/2006/table">
            <a:tbl>
              <a:tblPr firstRow="1" bandRow="1">
                <a:tableStyleId>{5C22544A-7EE6-4342-B048-85BDC9FD1C3A}</a:tableStyleId>
              </a:tblPr>
              <a:tblGrid>
                <a:gridCol w="1616966">
                  <a:extLst>
                    <a:ext uri="{9D8B030D-6E8A-4147-A177-3AD203B41FA5}">
                      <a16:colId xmlns:a16="http://schemas.microsoft.com/office/drawing/2014/main" val="2344617614"/>
                    </a:ext>
                  </a:extLst>
                </a:gridCol>
                <a:gridCol w="4415558">
                  <a:extLst>
                    <a:ext uri="{9D8B030D-6E8A-4147-A177-3AD203B41FA5}">
                      <a16:colId xmlns:a16="http://schemas.microsoft.com/office/drawing/2014/main" val="3595674797"/>
                    </a:ext>
                  </a:extLst>
                </a:gridCol>
                <a:gridCol w="4726519">
                  <a:extLst>
                    <a:ext uri="{9D8B030D-6E8A-4147-A177-3AD203B41FA5}">
                      <a16:colId xmlns:a16="http://schemas.microsoft.com/office/drawing/2014/main" val="4124753806"/>
                    </a:ext>
                  </a:extLst>
                </a:gridCol>
              </a:tblGrid>
              <a:tr h="492766">
                <a:tc>
                  <a:txBody>
                    <a:bodyPr/>
                    <a:lstStyle/>
                    <a:p>
                      <a:pPr algn="ctr"/>
                      <a:endParaRPr lang="en-US" sz="2000" b="1" dirty="0"/>
                    </a:p>
                  </a:txBody>
                  <a:tcPr/>
                </a:tc>
                <a:tc>
                  <a:txBody>
                    <a:bodyPr/>
                    <a:lstStyle/>
                    <a:p>
                      <a:pPr algn="ctr"/>
                      <a:r>
                        <a:rPr lang="en-US" sz="2000" b="1" dirty="0"/>
                        <a:t>Hyperthyroidism</a:t>
                      </a:r>
                    </a:p>
                  </a:txBody>
                  <a:tcPr/>
                </a:tc>
                <a:tc>
                  <a:txBody>
                    <a:bodyPr/>
                    <a:lstStyle/>
                    <a:p>
                      <a:pPr algn="ctr"/>
                      <a:r>
                        <a:rPr lang="en-US" sz="2000" b="1" dirty="0"/>
                        <a:t>Hypothyroidism</a:t>
                      </a:r>
                    </a:p>
                  </a:txBody>
                  <a:tcPr/>
                </a:tc>
                <a:extLst>
                  <a:ext uri="{0D108BD9-81ED-4DB2-BD59-A6C34878D82A}">
                    <a16:rowId xmlns:a16="http://schemas.microsoft.com/office/drawing/2014/main" val="903756487"/>
                  </a:ext>
                </a:extLst>
              </a:tr>
              <a:tr h="1629918">
                <a:tc>
                  <a:txBody>
                    <a:bodyPr/>
                    <a:lstStyle/>
                    <a:p>
                      <a:r>
                        <a:rPr lang="en-US" sz="2000" b="1" dirty="0"/>
                        <a:t>Symptoms</a:t>
                      </a:r>
                    </a:p>
                  </a:txBody>
                  <a:tcPr/>
                </a:tc>
                <a:tc>
                  <a:txBody>
                    <a:bodyPr/>
                    <a:lstStyle/>
                    <a:p>
                      <a:pPr algn="ctr"/>
                      <a:r>
                        <a:rPr lang="en-US" sz="2000" b="0" dirty="0"/>
                        <a:t>Weight loss </a:t>
                      </a:r>
                    </a:p>
                    <a:p>
                      <a:pPr algn="ctr"/>
                      <a:r>
                        <a:rPr lang="en-US" sz="2000" b="0" dirty="0"/>
                        <a:t>Increase HR </a:t>
                      </a:r>
                    </a:p>
                    <a:p>
                      <a:pPr algn="ctr"/>
                      <a:r>
                        <a:rPr lang="en-US" sz="2000" b="0" dirty="0"/>
                        <a:t>Sensitive to heat </a:t>
                      </a:r>
                    </a:p>
                    <a:p>
                      <a:pPr algn="ctr"/>
                      <a:r>
                        <a:rPr lang="en-US" sz="2000" b="0" dirty="0"/>
                        <a:t>Fidgety, hyperactive, irritable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a:t>Weight gain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a:t>Decrease HR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a:t>Sensitive to cold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a:t>Fatigue, depression</a:t>
                      </a:r>
                    </a:p>
                  </a:txBody>
                  <a:tcPr/>
                </a:tc>
                <a:extLst>
                  <a:ext uri="{0D108BD9-81ED-4DB2-BD59-A6C34878D82A}">
                    <a16:rowId xmlns:a16="http://schemas.microsoft.com/office/drawing/2014/main" val="3158533116"/>
                  </a:ext>
                </a:extLst>
              </a:tr>
              <a:tr h="1629918">
                <a:tc>
                  <a:txBody>
                    <a:bodyPr/>
                    <a:lstStyle/>
                    <a:p>
                      <a:r>
                        <a:rPr lang="en-US" sz="2000" b="1" dirty="0"/>
                        <a:t>Causes</a:t>
                      </a:r>
                    </a:p>
                  </a:txBody>
                  <a:tcPr/>
                </a:tc>
                <a:tc>
                  <a:txBody>
                    <a:bodyPr/>
                    <a:lstStyle/>
                    <a:p>
                      <a:pPr algn="ctr"/>
                      <a:r>
                        <a:rPr lang="en-US" sz="2000" b="0" dirty="0"/>
                        <a:t>    TRH or </a:t>
                      </a:r>
                      <a:r>
                        <a:rPr lang="en-US" sz="2000" b="0" baseline="0" dirty="0"/>
                        <a:t>  </a:t>
                      </a:r>
                      <a:r>
                        <a:rPr lang="en-US" sz="2000" b="0" dirty="0"/>
                        <a:t>  TSH (leads to Goiter) Grave’s disease: Ab to TSH receptor</a:t>
                      </a:r>
                    </a:p>
                  </a:txBody>
                  <a:tcPr/>
                </a:tc>
                <a:tc>
                  <a:txBody>
                    <a:bodyPr/>
                    <a:lstStyle/>
                    <a:p>
                      <a:pPr algn="ctr"/>
                      <a:r>
                        <a:rPr lang="en-US" sz="2000" b="0" dirty="0"/>
                        <a:t>    TRH     TSH</a:t>
                      </a:r>
                    </a:p>
                    <a:p>
                      <a:pPr algn="ctr"/>
                      <a:r>
                        <a:rPr lang="en-US" sz="2000" b="0" dirty="0"/>
                        <a:t>Poor diet/iodide deficiency (leads to Goiter) </a:t>
                      </a:r>
                    </a:p>
                    <a:p>
                      <a:pPr algn="ctr"/>
                      <a:r>
                        <a:rPr lang="en-US" sz="2000" b="0" dirty="0"/>
                        <a:t>Can also result in atrophy: Autoimmune destruction of thyroid gland</a:t>
                      </a:r>
                    </a:p>
                  </a:txBody>
                  <a:tcPr/>
                </a:tc>
                <a:extLst>
                  <a:ext uri="{0D108BD9-81ED-4DB2-BD59-A6C34878D82A}">
                    <a16:rowId xmlns:a16="http://schemas.microsoft.com/office/drawing/2014/main" val="2867001825"/>
                  </a:ext>
                </a:extLst>
              </a:tr>
            </a:tbl>
          </a:graphicData>
        </a:graphic>
      </p:graphicFrame>
      <p:sp>
        <p:nvSpPr>
          <p:cNvPr id="10" name="Down Arrow 3">
            <a:extLst>
              <a:ext uri="{FF2B5EF4-FFF2-40B4-BE49-F238E27FC236}">
                <a16:creationId xmlns:a16="http://schemas.microsoft.com/office/drawing/2014/main" id="{6D8F0FB5-8367-4363-9E01-3C64C19DF81B}"/>
              </a:ext>
            </a:extLst>
          </p:cNvPr>
          <p:cNvSpPr/>
          <p:nvPr/>
        </p:nvSpPr>
        <p:spPr>
          <a:xfrm rot="10800000">
            <a:off x="2458667" y="3742839"/>
            <a:ext cx="144966" cy="234176"/>
          </a:xfrm>
          <a:prstGeom prst="downArrow">
            <a:avLst/>
          </a:prstGeom>
          <a:solidFill>
            <a:srgbClr val="3C1B71"/>
          </a:solidFill>
          <a:ln>
            <a:solidFill>
              <a:srgbClr val="3C1B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5">
            <a:extLst>
              <a:ext uri="{FF2B5EF4-FFF2-40B4-BE49-F238E27FC236}">
                <a16:creationId xmlns:a16="http://schemas.microsoft.com/office/drawing/2014/main" id="{E02496FC-625E-45F1-9408-BE59B467767E}"/>
              </a:ext>
            </a:extLst>
          </p:cNvPr>
          <p:cNvSpPr/>
          <p:nvPr/>
        </p:nvSpPr>
        <p:spPr>
          <a:xfrm rot="10800000">
            <a:off x="3458241" y="3742839"/>
            <a:ext cx="144966" cy="234176"/>
          </a:xfrm>
          <a:prstGeom prst="downArrow">
            <a:avLst/>
          </a:prstGeom>
          <a:solidFill>
            <a:srgbClr val="3C1B71"/>
          </a:solidFill>
          <a:ln>
            <a:solidFill>
              <a:srgbClr val="3C1B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6">
            <a:extLst>
              <a:ext uri="{FF2B5EF4-FFF2-40B4-BE49-F238E27FC236}">
                <a16:creationId xmlns:a16="http://schemas.microsoft.com/office/drawing/2014/main" id="{6A64343E-3972-429A-9FC4-922E8BA38918}"/>
              </a:ext>
            </a:extLst>
          </p:cNvPr>
          <p:cNvSpPr/>
          <p:nvPr/>
        </p:nvSpPr>
        <p:spPr>
          <a:xfrm>
            <a:off x="8443829" y="3755049"/>
            <a:ext cx="144966" cy="234176"/>
          </a:xfrm>
          <a:prstGeom prst="downArrow">
            <a:avLst/>
          </a:prstGeom>
          <a:solidFill>
            <a:srgbClr val="3C1B71"/>
          </a:solidFill>
          <a:ln>
            <a:solidFill>
              <a:srgbClr val="3C1B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7">
            <a:extLst>
              <a:ext uri="{FF2B5EF4-FFF2-40B4-BE49-F238E27FC236}">
                <a16:creationId xmlns:a16="http://schemas.microsoft.com/office/drawing/2014/main" id="{6350E981-35DB-46C0-B849-67963FC51A16}"/>
              </a:ext>
            </a:extLst>
          </p:cNvPr>
          <p:cNvSpPr/>
          <p:nvPr/>
        </p:nvSpPr>
        <p:spPr>
          <a:xfrm>
            <a:off x="9179829" y="3755049"/>
            <a:ext cx="144966" cy="234176"/>
          </a:xfrm>
          <a:prstGeom prst="downArrow">
            <a:avLst/>
          </a:prstGeom>
          <a:solidFill>
            <a:srgbClr val="3C1B71"/>
          </a:solidFill>
          <a:ln>
            <a:solidFill>
              <a:srgbClr val="3C1B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03921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a:xfrm>
            <a:off x="1524000" y="1122363"/>
            <a:ext cx="9144000" cy="1563687"/>
          </a:xfrm>
        </p:spPr>
        <p:txBody>
          <a:bodyPr/>
          <a:lstStyle/>
          <a:p>
            <a:r>
              <a:rPr lang="en-US" sz="4800" b="1" dirty="0">
                <a:solidFill>
                  <a:srgbClr val="4F2683"/>
                </a:solidFill>
                <a:latin typeface="+mn-lt"/>
              </a:rPr>
              <a:t>What Questions Do You Have?</a:t>
            </a:r>
            <a:endParaRPr lang="en-CA"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5" name="Title 1">
            <a:extLst>
              <a:ext uri="{FF2B5EF4-FFF2-40B4-BE49-F238E27FC236}">
                <a16:creationId xmlns:a16="http://schemas.microsoft.com/office/drawing/2014/main" id="{6418100E-72EE-4A94-A570-57CCE6C92F9E}"/>
              </a:ext>
            </a:extLst>
          </p:cNvPr>
          <p:cNvSpPr txBox="1">
            <a:spLocks/>
          </p:cNvSpPr>
          <p:nvPr/>
        </p:nvSpPr>
        <p:spPr>
          <a:xfrm>
            <a:off x="1209675" y="3155078"/>
            <a:ext cx="9772650" cy="14239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3200" b="1" dirty="0">
                <a:solidFill>
                  <a:srgbClr val="807F83"/>
                </a:solidFill>
                <a:latin typeface="+mn-lt"/>
              </a:rPr>
              <a:t>You can ask in the </a:t>
            </a:r>
            <a:r>
              <a:rPr lang="en-CA" sz="3200" b="1" dirty="0">
                <a:solidFill>
                  <a:srgbClr val="4F2270"/>
                </a:solidFill>
                <a:latin typeface="+mn-lt"/>
              </a:rPr>
              <a:t>Owl forums </a:t>
            </a:r>
            <a:r>
              <a:rPr lang="en-CA" sz="3200" b="1" dirty="0">
                <a:solidFill>
                  <a:srgbClr val="807F83"/>
                </a:solidFill>
                <a:latin typeface="+mn-lt"/>
              </a:rPr>
              <a:t>as well!</a:t>
            </a:r>
          </a:p>
          <a:p>
            <a:endParaRPr lang="en-CA" sz="3200" b="1" dirty="0">
              <a:solidFill>
                <a:srgbClr val="807F83"/>
              </a:solidFill>
              <a:latin typeface="+mn-lt"/>
            </a:endParaRPr>
          </a:p>
          <a:p>
            <a:r>
              <a:rPr lang="en-CA" sz="3200" b="1" dirty="0">
                <a:solidFill>
                  <a:srgbClr val="807F83"/>
                </a:solidFill>
                <a:latin typeface="+mn-lt"/>
              </a:rPr>
              <a:t>Also anonymously ask questions in the </a:t>
            </a:r>
            <a:r>
              <a:rPr lang="en-CA" sz="3200" b="1" dirty="0">
                <a:solidFill>
                  <a:srgbClr val="4F2270"/>
                </a:solidFill>
                <a:latin typeface="+mn-lt"/>
              </a:rPr>
              <a:t>online </a:t>
            </a:r>
            <a:r>
              <a:rPr lang="en-CA" sz="3200" b="1" dirty="0" err="1">
                <a:solidFill>
                  <a:srgbClr val="4F2270"/>
                </a:solidFill>
                <a:latin typeface="+mn-lt"/>
              </a:rPr>
              <a:t>dropbox</a:t>
            </a:r>
            <a:r>
              <a:rPr lang="en-CA" sz="3200" b="1" dirty="0">
                <a:solidFill>
                  <a:srgbClr val="807F83"/>
                </a:solidFill>
                <a:latin typeface="+mn-lt"/>
              </a:rPr>
              <a:t>!! </a:t>
            </a:r>
          </a:p>
        </p:txBody>
      </p:sp>
    </p:spTree>
    <p:extLst>
      <p:ext uri="{BB962C8B-B14F-4D97-AF65-F5344CB8AC3E}">
        <p14:creationId xmlns:p14="http://schemas.microsoft.com/office/powerpoint/2010/main" val="2283874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The Cell</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8" name="Picture 7">
            <a:extLst>
              <a:ext uri="{FF2B5EF4-FFF2-40B4-BE49-F238E27FC236}">
                <a16:creationId xmlns:a16="http://schemas.microsoft.com/office/drawing/2014/main" id="{E717D488-95AF-4E0E-8DD1-1574BA72A370}"/>
              </a:ext>
            </a:extLst>
          </p:cNvPr>
          <p:cNvPicPr>
            <a:picLocks noChangeAspect="1"/>
          </p:cNvPicPr>
          <p:nvPr/>
        </p:nvPicPr>
        <p:blipFill>
          <a:blip r:embed="rId3"/>
          <a:stretch>
            <a:fillRect/>
          </a:stretch>
        </p:blipFill>
        <p:spPr>
          <a:xfrm>
            <a:off x="2090737" y="1297577"/>
            <a:ext cx="8010525" cy="4008146"/>
          </a:xfrm>
          <a:prstGeom prst="rect">
            <a:avLst/>
          </a:prstGeom>
        </p:spPr>
      </p:pic>
    </p:spTree>
    <p:extLst>
      <p:ext uri="{BB962C8B-B14F-4D97-AF65-F5344CB8AC3E}">
        <p14:creationId xmlns:p14="http://schemas.microsoft.com/office/powerpoint/2010/main" val="3108659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0051"/>
          </a:xfrm>
        </p:spPr>
        <p:txBody>
          <a:bodyPr>
            <a:noAutofit/>
          </a:bodyPr>
          <a:lstStyle/>
          <a:p>
            <a:pPr algn="ctr"/>
            <a:r>
              <a:rPr lang="en-US" sz="3600" b="1" dirty="0">
                <a:solidFill>
                  <a:srgbClr val="4F2683"/>
                </a:solidFill>
                <a:latin typeface="Calibri" panose="020F0502020204030204" pitchFamily="34" charset="0"/>
                <a:cs typeface="Calibri" panose="020F0502020204030204" pitchFamily="34" charset="0"/>
              </a:rPr>
              <a:t>Functions of organelles</a:t>
            </a:r>
            <a:endParaRPr lang="en-CA" sz="32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8" name="Content Placeholder 7">
            <a:extLst>
              <a:ext uri="{FF2B5EF4-FFF2-40B4-BE49-F238E27FC236}">
                <a16:creationId xmlns:a16="http://schemas.microsoft.com/office/drawing/2014/main" id="{E527CDEA-CC6F-43DA-B4C9-2027BD6D7794}"/>
              </a:ext>
            </a:extLst>
          </p:cNvPr>
          <p:cNvSpPr>
            <a:spLocks noGrp="1"/>
          </p:cNvSpPr>
          <p:nvPr>
            <p:ph idx="1"/>
          </p:nvPr>
        </p:nvSpPr>
        <p:spPr>
          <a:xfrm>
            <a:off x="838200" y="1366330"/>
            <a:ext cx="10515600" cy="4433969"/>
          </a:xfrm>
        </p:spPr>
        <p:txBody>
          <a:bodyPr>
            <a:normAutofit fontScale="92500" lnSpcReduction="20000"/>
          </a:bodyPr>
          <a:lstStyle/>
          <a:p>
            <a:r>
              <a:rPr lang="en-CA" dirty="0">
                <a:solidFill>
                  <a:srgbClr val="FF0000"/>
                </a:solidFill>
              </a:rPr>
              <a:t>Centrioles</a:t>
            </a:r>
          </a:p>
          <a:p>
            <a:pPr lvl="1"/>
            <a:r>
              <a:rPr lang="en-CA" dirty="0"/>
              <a:t>Aid in cell division, in animals, by formation of spindle fibers that separate chromosomes during mitosis</a:t>
            </a:r>
          </a:p>
          <a:p>
            <a:r>
              <a:rPr lang="en-CA" dirty="0">
                <a:solidFill>
                  <a:srgbClr val="FF0000"/>
                </a:solidFill>
              </a:rPr>
              <a:t>Mitochondria</a:t>
            </a:r>
          </a:p>
          <a:p>
            <a:pPr lvl="1"/>
            <a:r>
              <a:rPr lang="en-CA" dirty="0"/>
              <a:t>Supply the cell with energy in the form of ATP</a:t>
            </a:r>
          </a:p>
          <a:p>
            <a:r>
              <a:rPr lang="en-CA" dirty="0">
                <a:solidFill>
                  <a:srgbClr val="FF0000"/>
                </a:solidFill>
              </a:rPr>
              <a:t>Nucleus</a:t>
            </a:r>
          </a:p>
          <a:p>
            <a:pPr lvl="1"/>
            <a:r>
              <a:rPr lang="en-CA" dirty="0"/>
              <a:t>Contains majority of cells genetic material</a:t>
            </a:r>
          </a:p>
          <a:p>
            <a:r>
              <a:rPr lang="en-CA" dirty="0">
                <a:solidFill>
                  <a:srgbClr val="FF0000"/>
                </a:solidFill>
              </a:rPr>
              <a:t>Plasma Membrane</a:t>
            </a:r>
          </a:p>
          <a:p>
            <a:pPr lvl="1"/>
            <a:r>
              <a:rPr lang="en-CA" dirty="0"/>
              <a:t>Protect the cell from its surroundings</a:t>
            </a:r>
          </a:p>
          <a:p>
            <a:pPr lvl="1"/>
            <a:r>
              <a:rPr lang="en-CA" dirty="0"/>
              <a:t>Composed of a phospholipid bilayer with embedded proteins</a:t>
            </a:r>
          </a:p>
          <a:p>
            <a:r>
              <a:rPr lang="en-CA" dirty="0">
                <a:solidFill>
                  <a:srgbClr val="FF0000"/>
                </a:solidFill>
              </a:rPr>
              <a:t>Lysosome</a:t>
            </a:r>
          </a:p>
          <a:p>
            <a:pPr lvl="1"/>
            <a:r>
              <a:rPr lang="en-CA" dirty="0"/>
              <a:t>Houses enzymes for digestion and waste removal</a:t>
            </a:r>
          </a:p>
          <a:p>
            <a:endParaRPr lang="en-CA" dirty="0"/>
          </a:p>
          <a:p>
            <a:endParaRPr lang="en-CA" dirty="0"/>
          </a:p>
          <a:p>
            <a:endParaRPr lang="en-CA" dirty="0"/>
          </a:p>
        </p:txBody>
      </p:sp>
    </p:spTree>
    <p:extLst>
      <p:ext uri="{BB962C8B-B14F-4D97-AF65-F5344CB8AC3E}">
        <p14:creationId xmlns:p14="http://schemas.microsoft.com/office/powerpoint/2010/main" val="3867871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0051"/>
          </a:xfrm>
        </p:spPr>
        <p:txBody>
          <a:bodyPr>
            <a:noAutofit/>
          </a:bodyPr>
          <a:lstStyle/>
          <a:p>
            <a:pPr algn="ctr"/>
            <a:r>
              <a:rPr lang="en-US" sz="3600" b="1" dirty="0">
                <a:solidFill>
                  <a:srgbClr val="4F2683"/>
                </a:solidFill>
                <a:latin typeface="Calibri" panose="020F0502020204030204" pitchFamily="34" charset="0"/>
                <a:cs typeface="Calibri" panose="020F0502020204030204" pitchFamily="34" charset="0"/>
              </a:rPr>
              <a:t>Functions of organelles</a:t>
            </a:r>
            <a:endParaRPr lang="en-CA" sz="32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8" name="Content Placeholder 7">
            <a:extLst>
              <a:ext uri="{FF2B5EF4-FFF2-40B4-BE49-F238E27FC236}">
                <a16:creationId xmlns:a16="http://schemas.microsoft.com/office/drawing/2014/main" id="{E527CDEA-CC6F-43DA-B4C9-2027BD6D7794}"/>
              </a:ext>
            </a:extLst>
          </p:cNvPr>
          <p:cNvSpPr>
            <a:spLocks noGrp="1"/>
          </p:cNvSpPr>
          <p:nvPr>
            <p:ph idx="1"/>
          </p:nvPr>
        </p:nvSpPr>
        <p:spPr>
          <a:xfrm>
            <a:off x="838200" y="1366330"/>
            <a:ext cx="10515600" cy="4433969"/>
          </a:xfrm>
        </p:spPr>
        <p:txBody>
          <a:bodyPr>
            <a:normAutofit fontScale="92500"/>
          </a:bodyPr>
          <a:lstStyle/>
          <a:p>
            <a:r>
              <a:rPr lang="en-CA" dirty="0">
                <a:solidFill>
                  <a:srgbClr val="FF0000"/>
                </a:solidFill>
              </a:rPr>
              <a:t>Smooth Endoplasmic Reticulum</a:t>
            </a:r>
          </a:p>
          <a:p>
            <a:pPr lvl="1"/>
            <a:r>
              <a:rPr lang="en-CA" dirty="0"/>
              <a:t>Manufacturing of lipid (fat) molecules</a:t>
            </a:r>
          </a:p>
          <a:p>
            <a:r>
              <a:rPr lang="en-CA" dirty="0">
                <a:solidFill>
                  <a:srgbClr val="FF0000"/>
                </a:solidFill>
              </a:rPr>
              <a:t>Rough Endoplasmic Reticulum</a:t>
            </a:r>
          </a:p>
          <a:p>
            <a:pPr lvl="1"/>
            <a:r>
              <a:rPr lang="en-CA" dirty="0"/>
              <a:t>Rough due to ribosomes being dispersed throughout the membrane to help in the production, folding and transportation of proteins</a:t>
            </a:r>
          </a:p>
          <a:p>
            <a:r>
              <a:rPr lang="en-CA" dirty="0">
                <a:solidFill>
                  <a:srgbClr val="FF0000"/>
                </a:solidFill>
              </a:rPr>
              <a:t>Golgi Apparatus</a:t>
            </a:r>
          </a:p>
          <a:p>
            <a:pPr lvl="1"/>
            <a:r>
              <a:rPr lang="en-CA" dirty="0"/>
              <a:t>Modify, sort and pack macromolecules (mostly proteins coming from the Rough ER)</a:t>
            </a:r>
          </a:p>
          <a:p>
            <a:r>
              <a:rPr lang="en-CA" dirty="0">
                <a:solidFill>
                  <a:srgbClr val="FF0000"/>
                </a:solidFill>
              </a:rPr>
              <a:t>Cytoskeleton</a:t>
            </a:r>
          </a:p>
          <a:p>
            <a:pPr lvl="1"/>
            <a:r>
              <a:rPr lang="en-CA" dirty="0"/>
              <a:t>Composed filaments and tubules, extending from plasma membrane to nucleus</a:t>
            </a:r>
          </a:p>
          <a:p>
            <a:pPr lvl="1"/>
            <a:r>
              <a:rPr lang="en-CA" dirty="0"/>
              <a:t>Provides the cell shape and protects it from damage</a:t>
            </a:r>
          </a:p>
          <a:p>
            <a:pPr marL="0" indent="0">
              <a:buNone/>
            </a:pPr>
            <a:endParaRPr lang="en-CA" dirty="0">
              <a:solidFill>
                <a:srgbClr val="FF0000"/>
              </a:solidFill>
            </a:endParaRPr>
          </a:p>
        </p:txBody>
      </p:sp>
    </p:spTree>
    <p:extLst>
      <p:ext uri="{BB962C8B-B14F-4D97-AF65-F5344CB8AC3E}">
        <p14:creationId xmlns:p14="http://schemas.microsoft.com/office/powerpoint/2010/main" val="3087180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0051"/>
          </a:xfrm>
        </p:spPr>
        <p:txBody>
          <a:bodyPr>
            <a:noAutofit/>
          </a:bodyPr>
          <a:lstStyle/>
          <a:p>
            <a:pPr algn="ctr"/>
            <a:r>
              <a:rPr lang="en-US" sz="3600" b="1" dirty="0">
                <a:solidFill>
                  <a:srgbClr val="4F2683"/>
                </a:solidFill>
                <a:latin typeface="Calibri" panose="020F0502020204030204" pitchFamily="34" charset="0"/>
                <a:cs typeface="Calibri" panose="020F0502020204030204" pitchFamily="34" charset="0"/>
              </a:rPr>
              <a:t>Negative feedback loops</a:t>
            </a:r>
            <a:endParaRPr lang="en-CA" sz="32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8" name="Content Placeholder 7">
            <a:extLst>
              <a:ext uri="{FF2B5EF4-FFF2-40B4-BE49-F238E27FC236}">
                <a16:creationId xmlns:a16="http://schemas.microsoft.com/office/drawing/2014/main" id="{E527CDEA-CC6F-43DA-B4C9-2027BD6D7794}"/>
              </a:ext>
            </a:extLst>
          </p:cNvPr>
          <p:cNvSpPr>
            <a:spLocks noGrp="1"/>
          </p:cNvSpPr>
          <p:nvPr>
            <p:ph idx="1"/>
          </p:nvPr>
        </p:nvSpPr>
        <p:spPr>
          <a:xfrm>
            <a:off x="838200" y="1366330"/>
            <a:ext cx="10515600" cy="4433969"/>
          </a:xfrm>
        </p:spPr>
        <p:txBody>
          <a:bodyPr>
            <a:normAutofit/>
          </a:bodyPr>
          <a:lstStyle/>
          <a:p>
            <a:r>
              <a:rPr lang="en-CA" dirty="0"/>
              <a:t>Monitor and respond to changes in the internal environment in order to maintain homeostasis </a:t>
            </a:r>
          </a:p>
          <a:p>
            <a:endParaRPr lang="en-CA" b="1" dirty="0"/>
          </a:p>
        </p:txBody>
      </p:sp>
      <p:pic>
        <p:nvPicPr>
          <p:cNvPr id="6" name="Picture 5">
            <a:extLst>
              <a:ext uri="{FF2B5EF4-FFF2-40B4-BE49-F238E27FC236}">
                <a16:creationId xmlns:a16="http://schemas.microsoft.com/office/drawing/2014/main" id="{70C942DA-BCBC-40A9-AAC1-19266736548D}"/>
              </a:ext>
            </a:extLst>
          </p:cNvPr>
          <p:cNvPicPr>
            <a:picLocks noChangeAspect="1"/>
          </p:cNvPicPr>
          <p:nvPr/>
        </p:nvPicPr>
        <p:blipFill>
          <a:blip r:embed="rId3"/>
          <a:stretch>
            <a:fillRect/>
          </a:stretch>
        </p:blipFill>
        <p:spPr>
          <a:xfrm>
            <a:off x="3380210" y="2359387"/>
            <a:ext cx="5431580" cy="3187645"/>
          </a:xfrm>
          <a:prstGeom prst="rect">
            <a:avLst/>
          </a:prstGeom>
        </p:spPr>
      </p:pic>
    </p:spTree>
    <p:extLst>
      <p:ext uri="{BB962C8B-B14F-4D97-AF65-F5344CB8AC3E}">
        <p14:creationId xmlns:p14="http://schemas.microsoft.com/office/powerpoint/2010/main" val="2147559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0051"/>
          </a:xfrm>
        </p:spPr>
        <p:txBody>
          <a:bodyPr>
            <a:noAutofit/>
          </a:bodyPr>
          <a:lstStyle/>
          <a:p>
            <a:pPr algn="ctr"/>
            <a:r>
              <a:rPr lang="en-US" sz="3600" b="1" dirty="0">
                <a:solidFill>
                  <a:srgbClr val="4F2683"/>
                </a:solidFill>
                <a:latin typeface="Calibri" panose="020F0502020204030204" pitchFamily="34" charset="0"/>
                <a:cs typeface="Calibri" panose="020F0502020204030204" pitchFamily="34" charset="0"/>
              </a:rPr>
              <a:t>Mechanisms of Membrane Transport</a:t>
            </a:r>
            <a:endParaRPr lang="en-CA" sz="32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8" name="Content Placeholder 7">
            <a:extLst>
              <a:ext uri="{FF2B5EF4-FFF2-40B4-BE49-F238E27FC236}">
                <a16:creationId xmlns:a16="http://schemas.microsoft.com/office/drawing/2014/main" id="{E527CDEA-CC6F-43DA-B4C9-2027BD6D7794}"/>
              </a:ext>
            </a:extLst>
          </p:cNvPr>
          <p:cNvSpPr>
            <a:spLocks noGrp="1"/>
          </p:cNvSpPr>
          <p:nvPr>
            <p:ph idx="1"/>
          </p:nvPr>
        </p:nvSpPr>
        <p:spPr>
          <a:xfrm>
            <a:off x="838200" y="1366330"/>
            <a:ext cx="10515600" cy="4433969"/>
          </a:xfrm>
        </p:spPr>
        <p:txBody>
          <a:bodyPr>
            <a:normAutofit lnSpcReduction="10000"/>
          </a:bodyPr>
          <a:lstStyle/>
          <a:p>
            <a:pPr marL="514350" indent="-514350">
              <a:buFont typeface="+mj-lt"/>
              <a:buAutoNum type="arabicPeriod"/>
            </a:pPr>
            <a:r>
              <a:rPr lang="fr-FR" dirty="0"/>
              <a:t>Endo/</a:t>
            </a:r>
            <a:r>
              <a:rPr lang="fr-FR" dirty="0" err="1"/>
              <a:t>exocytosis</a:t>
            </a:r>
            <a:endParaRPr lang="fr-FR" dirty="0"/>
          </a:p>
          <a:p>
            <a:pPr lvl="1">
              <a:buFont typeface="Wingdings" panose="05000000000000000000" pitchFamily="2" charset="2"/>
              <a:buChar char="Ø"/>
            </a:pPr>
            <a:r>
              <a:rPr lang="fr-FR" dirty="0"/>
              <a:t> of </a:t>
            </a:r>
            <a:r>
              <a:rPr lang="fr-FR" dirty="0" err="1"/>
              <a:t>small</a:t>
            </a:r>
            <a:r>
              <a:rPr lang="fr-FR" dirty="0"/>
              <a:t> </a:t>
            </a:r>
            <a:r>
              <a:rPr lang="fr-FR" dirty="0" err="1"/>
              <a:t>molecules</a:t>
            </a:r>
            <a:endParaRPr lang="fr-FR" dirty="0"/>
          </a:p>
          <a:p>
            <a:pPr marL="514350" indent="-514350">
              <a:buFont typeface="+mj-lt"/>
              <a:buAutoNum type="arabicPeriod"/>
            </a:pPr>
            <a:r>
              <a:rPr lang="fr-FR" dirty="0"/>
              <a:t>Diffusion </a:t>
            </a:r>
            <a:r>
              <a:rPr lang="fr-FR" dirty="0" err="1"/>
              <a:t>through</a:t>
            </a:r>
            <a:r>
              <a:rPr lang="fr-FR" dirty="0"/>
              <a:t> </a:t>
            </a:r>
            <a:r>
              <a:rPr lang="fr-FR" dirty="0" err="1"/>
              <a:t>lipid</a:t>
            </a:r>
            <a:r>
              <a:rPr lang="fr-FR" dirty="0"/>
              <a:t> </a:t>
            </a:r>
            <a:r>
              <a:rPr lang="fr-FR" dirty="0" err="1"/>
              <a:t>bilayer</a:t>
            </a:r>
            <a:r>
              <a:rPr lang="fr-FR" dirty="0"/>
              <a:t> </a:t>
            </a:r>
          </a:p>
          <a:p>
            <a:pPr lvl="1">
              <a:buFont typeface="Wingdings" panose="05000000000000000000" pitchFamily="2" charset="2"/>
              <a:buChar char="Ø"/>
            </a:pPr>
            <a:r>
              <a:rPr lang="fr-FR" dirty="0"/>
              <a:t> fat-soluble</a:t>
            </a:r>
          </a:p>
          <a:p>
            <a:pPr marL="514350" indent="-514350">
              <a:buFont typeface="+mj-lt"/>
              <a:buAutoNum type="arabicPeriod"/>
            </a:pPr>
            <a:r>
              <a:rPr lang="fr-FR" dirty="0"/>
              <a:t>Diffusion </a:t>
            </a:r>
            <a:r>
              <a:rPr lang="fr-FR" dirty="0" err="1"/>
              <a:t>through</a:t>
            </a:r>
            <a:r>
              <a:rPr lang="fr-FR" dirty="0"/>
              <a:t> </a:t>
            </a:r>
            <a:r>
              <a:rPr lang="fr-FR" dirty="0" err="1"/>
              <a:t>protein</a:t>
            </a:r>
            <a:r>
              <a:rPr lang="fr-FR" dirty="0"/>
              <a:t> channels </a:t>
            </a:r>
          </a:p>
          <a:p>
            <a:pPr lvl="1">
              <a:buFont typeface="Wingdings" panose="05000000000000000000" pitchFamily="2" charset="2"/>
              <a:buChar char="Ø"/>
            </a:pPr>
            <a:r>
              <a:rPr lang="fr-FR" dirty="0"/>
              <a:t> water soluble</a:t>
            </a:r>
          </a:p>
          <a:p>
            <a:pPr marL="514350" indent="-514350">
              <a:buFont typeface="+mj-lt"/>
              <a:buAutoNum type="arabicPeriod"/>
            </a:pPr>
            <a:r>
              <a:rPr lang="fr-FR" dirty="0" err="1"/>
              <a:t>Facilitated</a:t>
            </a:r>
            <a:r>
              <a:rPr lang="fr-FR" dirty="0"/>
              <a:t> diffusion </a:t>
            </a:r>
          </a:p>
          <a:p>
            <a:pPr lvl="1">
              <a:buFont typeface="Wingdings" panose="05000000000000000000" pitchFamily="2" charset="2"/>
              <a:buChar char="Ø"/>
            </a:pPr>
            <a:r>
              <a:rPr lang="fr-FR" dirty="0"/>
              <a:t> large/</a:t>
            </a:r>
            <a:r>
              <a:rPr lang="fr-FR" dirty="0" err="1"/>
              <a:t>bulky</a:t>
            </a:r>
            <a:endParaRPr lang="fr-FR" dirty="0"/>
          </a:p>
          <a:p>
            <a:pPr marL="514350" indent="-514350">
              <a:buFont typeface="+mj-lt"/>
              <a:buAutoNum type="arabicPeriod"/>
            </a:pPr>
            <a:r>
              <a:rPr lang="fr-FR" dirty="0"/>
              <a:t>Active transport </a:t>
            </a:r>
          </a:p>
          <a:p>
            <a:pPr lvl="1">
              <a:buFont typeface="Wingdings" panose="05000000000000000000" pitchFamily="2" charset="2"/>
              <a:buChar char="Ø"/>
            </a:pPr>
            <a:r>
              <a:rPr lang="fr-FR" dirty="0"/>
              <a:t> Against concentration gradient</a:t>
            </a:r>
          </a:p>
          <a:p>
            <a:pPr marL="0" indent="0">
              <a:buNone/>
            </a:pPr>
            <a:endParaRPr lang="en-CA" dirty="0"/>
          </a:p>
        </p:txBody>
      </p:sp>
      <p:pic>
        <p:nvPicPr>
          <p:cNvPr id="6" name="Picture 5">
            <a:extLst>
              <a:ext uri="{FF2B5EF4-FFF2-40B4-BE49-F238E27FC236}">
                <a16:creationId xmlns:a16="http://schemas.microsoft.com/office/drawing/2014/main" id="{E6FD249C-3D71-43CF-A3AD-ECA22F20FFBC}"/>
              </a:ext>
            </a:extLst>
          </p:cNvPr>
          <p:cNvPicPr>
            <a:picLocks noChangeAspect="1"/>
          </p:cNvPicPr>
          <p:nvPr/>
        </p:nvPicPr>
        <p:blipFill>
          <a:blip r:embed="rId3"/>
          <a:stretch>
            <a:fillRect/>
          </a:stretch>
        </p:blipFill>
        <p:spPr>
          <a:xfrm>
            <a:off x="6781706" y="1491584"/>
            <a:ext cx="5118892" cy="4183460"/>
          </a:xfrm>
          <a:prstGeom prst="rect">
            <a:avLst/>
          </a:prstGeom>
        </p:spPr>
      </p:pic>
    </p:spTree>
    <p:extLst>
      <p:ext uri="{BB962C8B-B14F-4D97-AF65-F5344CB8AC3E}">
        <p14:creationId xmlns:p14="http://schemas.microsoft.com/office/powerpoint/2010/main" val="3292431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0051"/>
          </a:xfrm>
        </p:spPr>
        <p:txBody>
          <a:bodyPr>
            <a:noAutofit/>
          </a:bodyPr>
          <a:lstStyle/>
          <a:p>
            <a:pPr algn="ctr"/>
            <a:r>
              <a:rPr lang="en-US" sz="3600" b="1" dirty="0">
                <a:solidFill>
                  <a:srgbClr val="4F2683"/>
                </a:solidFill>
                <a:latin typeface="Calibri" panose="020F0502020204030204" pitchFamily="34" charset="0"/>
                <a:cs typeface="Calibri" panose="020F0502020204030204" pitchFamily="34" charset="0"/>
              </a:rPr>
              <a:t>What affects rate of diffusion? </a:t>
            </a:r>
            <a:endParaRPr lang="en-CA" sz="32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8" name="Content Placeholder 7">
            <a:extLst>
              <a:ext uri="{FF2B5EF4-FFF2-40B4-BE49-F238E27FC236}">
                <a16:creationId xmlns:a16="http://schemas.microsoft.com/office/drawing/2014/main" id="{E527CDEA-CC6F-43DA-B4C9-2027BD6D7794}"/>
              </a:ext>
            </a:extLst>
          </p:cNvPr>
          <p:cNvSpPr>
            <a:spLocks noGrp="1"/>
          </p:cNvSpPr>
          <p:nvPr>
            <p:ph idx="1"/>
          </p:nvPr>
        </p:nvSpPr>
        <p:spPr>
          <a:xfrm>
            <a:off x="838200" y="1366330"/>
            <a:ext cx="5381730" cy="4433969"/>
          </a:xfrm>
        </p:spPr>
        <p:txBody>
          <a:bodyPr>
            <a:normAutofit/>
          </a:bodyPr>
          <a:lstStyle/>
          <a:p>
            <a:pPr marL="514350" indent="-514350">
              <a:buFont typeface="+mj-lt"/>
              <a:buAutoNum type="arabicPeriod"/>
            </a:pPr>
            <a:r>
              <a:rPr lang="en-US" dirty="0"/>
              <a:t>Concentration gradient </a:t>
            </a:r>
          </a:p>
          <a:p>
            <a:pPr marL="514350" indent="-514350">
              <a:buFont typeface="+mj-lt"/>
              <a:buAutoNum type="arabicPeriod"/>
            </a:pPr>
            <a:r>
              <a:rPr lang="en-US" dirty="0"/>
              <a:t>Composition of lipid bi-layer </a:t>
            </a:r>
          </a:p>
          <a:p>
            <a:pPr marL="514350" indent="-514350">
              <a:buFont typeface="+mj-lt"/>
              <a:buAutoNum type="arabicPeriod"/>
            </a:pPr>
            <a:r>
              <a:rPr lang="en-US" dirty="0"/>
              <a:t>Membrane thickness</a:t>
            </a:r>
          </a:p>
          <a:p>
            <a:pPr marL="514350" indent="-514350">
              <a:buFont typeface="+mj-lt"/>
              <a:buAutoNum type="arabicPeriod"/>
            </a:pPr>
            <a:r>
              <a:rPr lang="en-US" dirty="0"/>
              <a:t>Molecule size</a:t>
            </a:r>
          </a:p>
          <a:p>
            <a:pPr marL="514350" indent="-514350">
              <a:buFont typeface="+mj-lt"/>
              <a:buAutoNum type="arabicPeriod"/>
            </a:pPr>
            <a:r>
              <a:rPr lang="en-US" dirty="0"/>
              <a:t>Membrane surface area</a:t>
            </a:r>
          </a:p>
          <a:p>
            <a:pPr marL="514350" indent="-514350">
              <a:buFont typeface="+mj-lt"/>
              <a:buAutoNum type="arabicPeriod"/>
            </a:pPr>
            <a:r>
              <a:rPr lang="en-US" dirty="0"/>
              <a:t>Lipid solubility</a:t>
            </a:r>
          </a:p>
        </p:txBody>
      </p:sp>
      <p:pic>
        <p:nvPicPr>
          <p:cNvPr id="7" name="Content Placeholder 5">
            <a:extLst>
              <a:ext uri="{FF2B5EF4-FFF2-40B4-BE49-F238E27FC236}">
                <a16:creationId xmlns:a16="http://schemas.microsoft.com/office/drawing/2014/main" id="{6132C455-17BD-4484-B425-0A596F89B76C}"/>
              </a:ext>
            </a:extLst>
          </p:cNvPr>
          <p:cNvPicPr>
            <a:picLocks noChangeAspect="1"/>
          </p:cNvPicPr>
          <p:nvPr/>
        </p:nvPicPr>
        <p:blipFill>
          <a:blip r:embed="rId3"/>
          <a:stretch>
            <a:fillRect/>
          </a:stretch>
        </p:blipFill>
        <p:spPr>
          <a:xfrm>
            <a:off x="6096000" y="1788607"/>
            <a:ext cx="5568975" cy="3036759"/>
          </a:xfrm>
          <a:prstGeom prst="rect">
            <a:avLst/>
          </a:prstGeom>
        </p:spPr>
      </p:pic>
    </p:spTree>
    <p:extLst>
      <p:ext uri="{BB962C8B-B14F-4D97-AF65-F5344CB8AC3E}">
        <p14:creationId xmlns:p14="http://schemas.microsoft.com/office/powerpoint/2010/main" val="470604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0051"/>
          </a:xfrm>
        </p:spPr>
        <p:txBody>
          <a:bodyPr>
            <a:noAutofit/>
          </a:bodyPr>
          <a:lstStyle/>
          <a:p>
            <a:pPr algn="ctr"/>
            <a:r>
              <a:rPr lang="en-US" sz="3600" b="1" dirty="0">
                <a:solidFill>
                  <a:srgbClr val="4F2683"/>
                </a:solidFill>
                <a:latin typeface="Calibri" panose="020F0502020204030204" pitchFamily="34" charset="0"/>
                <a:cs typeface="Calibri" panose="020F0502020204030204" pitchFamily="34" charset="0"/>
              </a:rPr>
              <a:t>Mechanisms of Membrane Transport</a:t>
            </a:r>
            <a:endParaRPr lang="en-CA" sz="32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6" name="Table 5">
            <a:extLst>
              <a:ext uri="{FF2B5EF4-FFF2-40B4-BE49-F238E27FC236}">
                <a16:creationId xmlns:a16="http://schemas.microsoft.com/office/drawing/2014/main" id="{612550F6-D4CF-48BB-871A-082EDA2CA91B}"/>
              </a:ext>
            </a:extLst>
          </p:cNvPr>
          <p:cNvGraphicFramePr>
            <a:graphicFrameLocks noGrp="1"/>
          </p:cNvGraphicFramePr>
          <p:nvPr>
            <p:extLst>
              <p:ext uri="{D42A27DB-BD31-4B8C-83A1-F6EECF244321}">
                <p14:modId xmlns:p14="http://schemas.microsoft.com/office/powerpoint/2010/main" val="1799191799"/>
              </p:ext>
            </p:extLst>
          </p:nvPr>
        </p:nvGraphicFramePr>
        <p:xfrm>
          <a:off x="1039906" y="1957405"/>
          <a:ext cx="10112188" cy="3162804"/>
        </p:xfrm>
        <a:graphic>
          <a:graphicData uri="http://schemas.openxmlformats.org/drawingml/2006/table">
            <a:tbl>
              <a:tblPr firstRow="1" bandRow="1">
                <a:tableStyleId>{5C22544A-7EE6-4342-B048-85BDC9FD1C3A}</a:tableStyleId>
              </a:tblPr>
              <a:tblGrid>
                <a:gridCol w="2885934">
                  <a:extLst>
                    <a:ext uri="{9D8B030D-6E8A-4147-A177-3AD203B41FA5}">
                      <a16:colId xmlns:a16="http://schemas.microsoft.com/office/drawing/2014/main" val="1910120088"/>
                    </a:ext>
                  </a:extLst>
                </a:gridCol>
                <a:gridCol w="1552449">
                  <a:extLst>
                    <a:ext uri="{9D8B030D-6E8A-4147-A177-3AD203B41FA5}">
                      <a16:colId xmlns:a16="http://schemas.microsoft.com/office/drawing/2014/main" val="1793491503"/>
                    </a:ext>
                  </a:extLst>
                </a:gridCol>
                <a:gridCol w="1552449">
                  <a:extLst>
                    <a:ext uri="{9D8B030D-6E8A-4147-A177-3AD203B41FA5}">
                      <a16:colId xmlns:a16="http://schemas.microsoft.com/office/drawing/2014/main" val="1031420781"/>
                    </a:ext>
                  </a:extLst>
                </a:gridCol>
                <a:gridCol w="1981421">
                  <a:extLst>
                    <a:ext uri="{9D8B030D-6E8A-4147-A177-3AD203B41FA5}">
                      <a16:colId xmlns:a16="http://schemas.microsoft.com/office/drawing/2014/main" val="1052071911"/>
                    </a:ext>
                  </a:extLst>
                </a:gridCol>
                <a:gridCol w="2139935">
                  <a:extLst>
                    <a:ext uri="{9D8B030D-6E8A-4147-A177-3AD203B41FA5}">
                      <a16:colId xmlns:a16="http://schemas.microsoft.com/office/drawing/2014/main" val="846550391"/>
                    </a:ext>
                  </a:extLst>
                </a:gridCol>
              </a:tblGrid>
              <a:tr h="431646">
                <a:tc>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Simple Diffusion</a:t>
                      </a:r>
                    </a:p>
                  </a:txBody>
                  <a:tcPr anchor="b"/>
                </a:tc>
                <a:tc>
                  <a:txBody>
                    <a:bodyPr/>
                    <a:lstStyle/>
                    <a:p>
                      <a:pPr algn="ctr"/>
                      <a:r>
                        <a:rPr lang="en-US" dirty="0"/>
                        <a:t>Diffusion</a:t>
                      </a:r>
                    </a:p>
                  </a:txBody>
                  <a:tcPr anchor="b"/>
                </a:tc>
                <a:tc>
                  <a:txBody>
                    <a:bodyPr/>
                    <a:lstStyle/>
                    <a:p>
                      <a:pPr algn="ctr"/>
                      <a:r>
                        <a:rPr lang="en-US" dirty="0"/>
                        <a:t>Facilitated Transport</a:t>
                      </a:r>
                    </a:p>
                  </a:txBody>
                  <a:tcPr anchor="b"/>
                </a:tc>
                <a:tc>
                  <a:txBody>
                    <a:bodyPr/>
                    <a:lstStyle/>
                    <a:p>
                      <a:pPr algn="ctr"/>
                      <a:r>
                        <a:rPr lang="en-US" dirty="0"/>
                        <a:t>Active Transport</a:t>
                      </a:r>
                    </a:p>
                  </a:txBody>
                  <a:tcPr anchor="b"/>
                </a:tc>
                <a:extLst>
                  <a:ext uri="{0D108BD9-81ED-4DB2-BD59-A6C34878D82A}">
                    <a16:rowId xmlns:a16="http://schemas.microsoft.com/office/drawing/2014/main" val="2321542077"/>
                  </a:ext>
                </a:extLst>
              </a:tr>
              <a:tr h="431646">
                <a:tc>
                  <a:txBody>
                    <a:bodyPr/>
                    <a:lstStyle/>
                    <a:p>
                      <a:r>
                        <a:rPr lang="en-US" dirty="0"/>
                        <a:t>Selective?</a:t>
                      </a:r>
                    </a:p>
                  </a:txBody>
                  <a:tcPr/>
                </a:tc>
                <a:tc>
                  <a:txBody>
                    <a:bodyPr/>
                    <a:lstStyle/>
                    <a:p>
                      <a:pPr algn="ctr"/>
                      <a:r>
                        <a:rPr lang="en-US" dirty="0"/>
                        <a:t>No (still needs to be small &amp; hydrophobic)</a:t>
                      </a:r>
                    </a:p>
                  </a:txBody>
                  <a:tcPr/>
                </a:tc>
                <a:tc>
                  <a:txBody>
                    <a:bodyPr/>
                    <a:lstStyle/>
                    <a:p>
                      <a:pPr algn="ctr"/>
                      <a:r>
                        <a:rPr lang="en-US" dirty="0"/>
                        <a:t>Yes</a:t>
                      </a:r>
                    </a:p>
                  </a:txBody>
                  <a:tcPr/>
                </a:tc>
                <a:tc>
                  <a:txBody>
                    <a:bodyPr/>
                    <a:lstStyle/>
                    <a:p>
                      <a:pPr algn="ctr"/>
                      <a:r>
                        <a:rPr lang="en-US" dirty="0"/>
                        <a:t>Yes</a:t>
                      </a:r>
                    </a:p>
                  </a:txBody>
                  <a:tcPr/>
                </a:tc>
                <a:tc>
                  <a:txBody>
                    <a:bodyPr/>
                    <a:lstStyle/>
                    <a:p>
                      <a:pPr algn="ctr"/>
                      <a:r>
                        <a:rPr lang="en-US" dirty="0"/>
                        <a:t>Yes</a:t>
                      </a:r>
                    </a:p>
                  </a:txBody>
                  <a:tcPr/>
                </a:tc>
                <a:extLst>
                  <a:ext uri="{0D108BD9-81ED-4DB2-BD59-A6C34878D82A}">
                    <a16:rowId xmlns:a16="http://schemas.microsoft.com/office/drawing/2014/main" val="137299579"/>
                  </a:ext>
                </a:extLst>
              </a:tr>
              <a:tr h="431646">
                <a:tc>
                  <a:txBody>
                    <a:bodyPr/>
                    <a:lstStyle/>
                    <a:p>
                      <a:r>
                        <a:rPr lang="en-US" dirty="0"/>
                        <a:t>Competitive inhibition?</a:t>
                      </a:r>
                    </a:p>
                  </a:txBody>
                  <a:tcPr/>
                </a:tc>
                <a:tc>
                  <a:txBody>
                    <a:bodyPr/>
                    <a:lstStyle/>
                    <a:p>
                      <a:pPr algn="ctr"/>
                      <a:r>
                        <a:rPr lang="en-US" dirty="0"/>
                        <a:t>No</a:t>
                      </a:r>
                    </a:p>
                  </a:txBody>
                  <a:tcPr/>
                </a:tc>
                <a:tc>
                  <a:txBody>
                    <a:bodyPr/>
                    <a:lstStyle/>
                    <a:p>
                      <a:pPr algn="ctr"/>
                      <a:r>
                        <a:rPr lang="en-US" dirty="0"/>
                        <a:t>No</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t>Yes</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t>Yes</a:t>
                      </a:r>
                    </a:p>
                  </a:txBody>
                  <a:tcPr/>
                </a:tc>
                <a:extLst>
                  <a:ext uri="{0D108BD9-81ED-4DB2-BD59-A6C34878D82A}">
                    <a16:rowId xmlns:a16="http://schemas.microsoft.com/office/drawing/2014/main" val="3004670691"/>
                  </a:ext>
                </a:extLst>
              </a:tr>
              <a:tr h="745032">
                <a:tc>
                  <a:txBody>
                    <a:bodyPr/>
                    <a:lstStyle/>
                    <a:p>
                      <a:r>
                        <a:rPr lang="en-US" dirty="0"/>
                        <a:t>Goes with concentration gradient?</a:t>
                      </a:r>
                    </a:p>
                  </a:txBody>
                  <a:tcPr/>
                </a:tc>
                <a:tc>
                  <a:txBody>
                    <a:bodyPr/>
                    <a:lstStyle/>
                    <a:p>
                      <a:pPr algn="ctr"/>
                      <a:r>
                        <a:rPr lang="en-US" dirty="0"/>
                        <a:t>Yes</a:t>
                      </a:r>
                    </a:p>
                  </a:txBody>
                  <a:tcPr/>
                </a:tc>
                <a:tc>
                  <a:txBody>
                    <a:bodyPr/>
                    <a:lstStyle/>
                    <a:p>
                      <a:pPr algn="ctr"/>
                      <a:r>
                        <a:rPr lang="en-US" dirty="0"/>
                        <a:t>Yes</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t>Yes</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t>No</a:t>
                      </a:r>
                    </a:p>
                  </a:txBody>
                  <a:tcPr/>
                </a:tc>
                <a:extLst>
                  <a:ext uri="{0D108BD9-81ED-4DB2-BD59-A6C34878D82A}">
                    <a16:rowId xmlns:a16="http://schemas.microsoft.com/office/drawing/2014/main" val="651645159"/>
                  </a:ext>
                </a:extLst>
              </a:tr>
              <a:tr h="431646">
                <a:tc>
                  <a:txBody>
                    <a:bodyPr/>
                    <a:lstStyle/>
                    <a:p>
                      <a:r>
                        <a:rPr lang="en-US" dirty="0"/>
                        <a:t>ATP required?</a:t>
                      </a:r>
                    </a:p>
                  </a:txBody>
                  <a:tcPr/>
                </a:tc>
                <a:tc>
                  <a:txBody>
                    <a:bodyPr/>
                    <a:lstStyle/>
                    <a:p>
                      <a:pPr algn="ctr"/>
                      <a:r>
                        <a:rPr lang="en-US" dirty="0"/>
                        <a:t>No</a:t>
                      </a:r>
                    </a:p>
                  </a:txBody>
                  <a:tcPr/>
                </a:tc>
                <a:tc>
                  <a:txBody>
                    <a:bodyPr/>
                    <a:lstStyle/>
                    <a:p>
                      <a:pPr algn="ctr"/>
                      <a:r>
                        <a:rPr lang="en-US" dirty="0"/>
                        <a:t>No</a:t>
                      </a:r>
                    </a:p>
                  </a:txBody>
                  <a:tcPr/>
                </a:tc>
                <a:tc>
                  <a:txBody>
                    <a:bodyPr/>
                    <a:lstStyle/>
                    <a:p>
                      <a:pPr algn="ctr"/>
                      <a:r>
                        <a:rPr lang="en-US" dirty="0"/>
                        <a:t>No</a:t>
                      </a:r>
                    </a:p>
                  </a:txBody>
                  <a:tcPr/>
                </a:tc>
                <a:tc>
                  <a:txBody>
                    <a:bodyPr/>
                    <a:lstStyle/>
                    <a:p>
                      <a:pPr algn="ctr"/>
                      <a:r>
                        <a:rPr lang="en-US" dirty="0"/>
                        <a:t>Yes</a:t>
                      </a:r>
                    </a:p>
                  </a:txBody>
                  <a:tcPr/>
                </a:tc>
                <a:extLst>
                  <a:ext uri="{0D108BD9-81ED-4DB2-BD59-A6C34878D82A}">
                    <a16:rowId xmlns:a16="http://schemas.microsoft.com/office/drawing/2014/main" val="864251256"/>
                  </a:ext>
                </a:extLst>
              </a:tr>
            </a:tbl>
          </a:graphicData>
        </a:graphic>
      </p:graphicFrame>
    </p:spTree>
    <p:extLst>
      <p:ext uri="{BB962C8B-B14F-4D97-AF65-F5344CB8AC3E}">
        <p14:creationId xmlns:p14="http://schemas.microsoft.com/office/powerpoint/2010/main" val="484718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Which of the following statements are TRUE regarding osmosis?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fontScale="85000" lnSpcReduction="20000"/>
          </a:bodyPr>
          <a:lstStyle/>
          <a:p>
            <a:pPr marL="514350" indent="-514350">
              <a:buAutoNum type="arabicPeriod"/>
            </a:pPr>
            <a:r>
              <a:rPr lang="en-US" dirty="0"/>
              <a:t>The osmotic pressure of a solution is proportional to the concentration of the solute </a:t>
            </a:r>
          </a:p>
          <a:p>
            <a:pPr marL="514350" indent="-514350">
              <a:buAutoNum type="arabicPeriod"/>
            </a:pPr>
            <a:r>
              <a:rPr lang="en-US" dirty="0"/>
              <a:t>A 100 </a:t>
            </a:r>
            <a:r>
              <a:rPr lang="en-US" dirty="0" err="1"/>
              <a:t>mM</a:t>
            </a:r>
            <a:r>
              <a:rPr lang="en-US" dirty="0"/>
              <a:t> </a:t>
            </a:r>
            <a:r>
              <a:rPr lang="en-US" dirty="0" err="1"/>
              <a:t>NaCl</a:t>
            </a:r>
            <a:r>
              <a:rPr lang="en-US" dirty="0"/>
              <a:t> solution has a greater osmolarity than a 100mM LiCl solution because Na is larger than Li</a:t>
            </a:r>
          </a:p>
          <a:p>
            <a:pPr marL="514350" indent="-514350">
              <a:buAutoNum type="arabicPeriod"/>
            </a:pPr>
            <a:r>
              <a:rPr lang="en-US" dirty="0"/>
              <a:t>The permeability of the membrane affects osmosis</a:t>
            </a:r>
          </a:p>
          <a:p>
            <a:pPr marL="514350" indent="-514350">
              <a:buAutoNum type="arabicPeriod"/>
            </a:pPr>
            <a:r>
              <a:rPr lang="en-US" dirty="0"/>
              <a:t>Osmosis is the movement of a solute down its concentration gradient</a:t>
            </a:r>
          </a:p>
          <a:p>
            <a:pPr marL="514350" indent="-514350">
              <a:buAutoNum type="alphaUcParenR"/>
            </a:pPr>
            <a:endParaRPr lang="en-US" dirty="0"/>
          </a:p>
          <a:p>
            <a:pPr marL="514350" indent="-514350">
              <a:buAutoNum type="alphaUcParenR"/>
            </a:pPr>
            <a:r>
              <a:rPr lang="en-US" dirty="0"/>
              <a:t>If only 1, 2 and 3 are correct</a:t>
            </a:r>
          </a:p>
          <a:p>
            <a:pPr marL="514350" indent="-514350">
              <a:buAutoNum type="alphaUcParenR"/>
            </a:pPr>
            <a:r>
              <a:rPr lang="en-US" dirty="0"/>
              <a:t>If only 1 and 3 are correct</a:t>
            </a:r>
          </a:p>
          <a:p>
            <a:pPr marL="514350" indent="-514350">
              <a:buAutoNum type="alphaUcParenR"/>
            </a:pPr>
            <a:r>
              <a:rPr lang="en-US" dirty="0"/>
              <a:t>If only 2 and 4 are correct</a:t>
            </a:r>
          </a:p>
          <a:p>
            <a:pPr marL="514350" indent="-514350">
              <a:buAutoNum type="alphaUcParenR"/>
            </a:pPr>
            <a:r>
              <a:rPr lang="en-US" dirty="0"/>
              <a:t>If only 4 is correct</a:t>
            </a:r>
          </a:p>
          <a:p>
            <a:pPr marL="514350" indent="-514350">
              <a:buAutoNum type="alphaUcParenR"/>
            </a:pPr>
            <a:r>
              <a:rPr lang="en-US" dirty="0"/>
              <a:t>If ALL are correct</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868206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lstStyle/>
          <a:p>
            <a:r>
              <a:rPr lang="en-US" sz="4800" b="1" dirty="0">
                <a:solidFill>
                  <a:srgbClr val="4F2683"/>
                </a:solidFill>
                <a:latin typeface="+mn-lt"/>
              </a:rPr>
              <a:t>Midterm #1 Review Session</a:t>
            </a:r>
            <a:endParaRPr lang="en-CA"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11" name="TextBox 10">
            <a:extLst>
              <a:ext uri="{FF2B5EF4-FFF2-40B4-BE49-F238E27FC236}">
                <a16:creationId xmlns:a16="http://schemas.microsoft.com/office/drawing/2014/main" id="{48022D7B-DBD1-444A-8386-F86C549ED1C0}"/>
              </a:ext>
            </a:extLst>
          </p:cNvPr>
          <p:cNvSpPr txBox="1"/>
          <p:nvPr/>
        </p:nvSpPr>
        <p:spPr>
          <a:xfrm>
            <a:off x="4397524" y="3916641"/>
            <a:ext cx="3944374" cy="1384995"/>
          </a:xfrm>
          <a:prstGeom prst="rect">
            <a:avLst/>
          </a:prstGeom>
          <a:noFill/>
        </p:spPr>
        <p:txBody>
          <a:bodyPr wrap="square" rtlCol="0">
            <a:spAutoFit/>
          </a:bodyPr>
          <a:lstStyle/>
          <a:p>
            <a:pPr algn="r"/>
            <a:r>
              <a:rPr lang="en-CA" sz="2800" dirty="0"/>
              <a:t>TA: </a:t>
            </a:r>
            <a:r>
              <a:rPr lang="en-CA" sz="2800" dirty="0" err="1"/>
              <a:t>Greydon</a:t>
            </a:r>
            <a:r>
              <a:rPr lang="en-CA" sz="2800" dirty="0"/>
              <a:t> Gilmore</a:t>
            </a:r>
          </a:p>
          <a:p>
            <a:pPr algn="r"/>
            <a:r>
              <a:rPr lang="en-CA" sz="2800" dirty="0"/>
              <a:t>Physiology 2130</a:t>
            </a:r>
          </a:p>
          <a:p>
            <a:pPr algn="r"/>
            <a:r>
              <a:rPr lang="en-CA" sz="2800">
                <a:cs typeface="Arial Unicode MS"/>
              </a:rPr>
              <a:t>Oct 23</a:t>
            </a:r>
            <a:r>
              <a:rPr lang="en-CA" sz="2800" baseline="30000">
                <a:cs typeface="Arial Unicode MS"/>
              </a:rPr>
              <a:t>rd</a:t>
            </a:r>
            <a:r>
              <a:rPr lang="en-CA" sz="2800">
                <a:cs typeface="Arial Unicode MS"/>
              </a:rPr>
              <a:t>, </a:t>
            </a:r>
            <a:r>
              <a:rPr lang="en-CA" sz="2800" dirty="0">
                <a:cs typeface="Arial Unicode MS"/>
              </a:rPr>
              <a:t>2019</a:t>
            </a:r>
            <a:endParaRPr lang="en-US" sz="2800" dirty="0">
              <a:cs typeface="Arial Unicode MS"/>
            </a:endParaRPr>
          </a:p>
        </p:txBody>
      </p:sp>
    </p:spTree>
    <p:extLst>
      <p:ext uri="{BB962C8B-B14F-4D97-AF65-F5344CB8AC3E}">
        <p14:creationId xmlns:p14="http://schemas.microsoft.com/office/powerpoint/2010/main" val="3761491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Which of the following statements are TRUE regarding osmosis?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fontScale="85000" lnSpcReduction="20000"/>
          </a:bodyPr>
          <a:lstStyle/>
          <a:p>
            <a:pPr marL="514350" indent="-514350">
              <a:buAutoNum type="arabicPeriod"/>
            </a:pPr>
            <a:r>
              <a:rPr lang="en-US" dirty="0">
                <a:solidFill>
                  <a:srgbClr val="FF0000"/>
                </a:solidFill>
              </a:rPr>
              <a:t>The osmotic pressure of a solution is proportional to the concentration of the solute </a:t>
            </a:r>
          </a:p>
          <a:p>
            <a:pPr marL="514350" indent="-514350">
              <a:buAutoNum type="arabicPeriod"/>
            </a:pPr>
            <a:r>
              <a:rPr lang="en-US" dirty="0"/>
              <a:t>A 100 </a:t>
            </a:r>
            <a:r>
              <a:rPr lang="en-US" dirty="0" err="1"/>
              <a:t>mM</a:t>
            </a:r>
            <a:r>
              <a:rPr lang="en-US" dirty="0"/>
              <a:t> </a:t>
            </a:r>
            <a:r>
              <a:rPr lang="en-US" dirty="0" err="1"/>
              <a:t>NaCl</a:t>
            </a:r>
            <a:r>
              <a:rPr lang="en-US" dirty="0"/>
              <a:t> solution has a greater osmolarity than a 100mM LiCl solution because Na is larger than Li</a:t>
            </a:r>
          </a:p>
          <a:p>
            <a:pPr marL="514350" indent="-514350">
              <a:buAutoNum type="arabicPeriod"/>
            </a:pPr>
            <a:r>
              <a:rPr lang="en-US" dirty="0">
                <a:solidFill>
                  <a:srgbClr val="FF0000"/>
                </a:solidFill>
              </a:rPr>
              <a:t>The permeability of the membrane affects osmosis</a:t>
            </a:r>
          </a:p>
          <a:p>
            <a:pPr marL="514350" indent="-514350">
              <a:buAutoNum type="arabicPeriod"/>
            </a:pPr>
            <a:r>
              <a:rPr lang="en-US" dirty="0"/>
              <a:t>Osmosis is the movement of a solute down its concentration gradient</a:t>
            </a:r>
          </a:p>
          <a:p>
            <a:pPr marL="514350" indent="-514350">
              <a:buAutoNum type="alphaUcParenR"/>
            </a:pPr>
            <a:endParaRPr lang="en-US" dirty="0"/>
          </a:p>
          <a:p>
            <a:pPr marL="514350" indent="-514350">
              <a:buAutoNum type="alphaUcParenR"/>
            </a:pPr>
            <a:r>
              <a:rPr lang="en-US" dirty="0"/>
              <a:t>If only 1, 2 and 3 are correct</a:t>
            </a:r>
          </a:p>
          <a:p>
            <a:pPr marL="514350" indent="-514350">
              <a:buAutoNum type="alphaUcParenR"/>
            </a:pPr>
            <a:r>
              <a:rPr lang="en-US" dirty="0">
                <a:solidFill>
                  <a:srgbClr val="FF0000"/>
                </a:solidFill>
              </a:rPr>
              <a:t>If only 1 and 3 are correct</a:t>
            </a:r>
          </a:p>
          <a:p>
            <a:pPr marL="514350" indent="-514350">
              <a:buAutoNum type="alphaUcParenR"/>
            </a:pPr>
            <a:r>
              <a:rPr lang="en-US" dirty="0"/>
              <a:t>If only 2 and 4 are correct</a:t>
            </a:r>
          </a:p>
          <a:p>
            <a:pPr marL="514350" indent="-514350">
              <a:buAutoNum type="alphaUcParenR"/>
            </a:pPr>
            <a:r>
              <a:rPr lang="en-US" dirty="0"/>
              <a:t>If only 4 is correct</a:t>
            </a:r>
          </a:p>
          <a:p>
            <a:pPr marL="514350" indent="-514350">
              <a:buAutoNum type="alphaUcParenR"/>
            </a:pPr>
            <a:r>
              <a:rPr lang="en-US" dirty="0"/>
              <a:t>If ALL are correct</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605602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Which of the following statements regarding the cell’s membrane potential is TRUE?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fontScale="77500" lnSpcReduction="20000"/>
          </a:bodyPr>
          <a:lstStyle/>
          <a:p>
            <a:pPr marL="514350" indent="-514350">
              <a:buAutoNum type="arabicPeriod"/>
            </a:pPr>
            <a:r>
              <a:rPr lang="en-US" dirty="0"/>
              <a:t>Only neurons have a membrane potential</a:t>
            </a:r>
          </a:p>
          <a:p>
            <a:pPr marL="514350" indent="-514350">
              <a:buAutoNum type="arabicPeriod"/>
            </a:pPr>
            <a:r>
              <a:rPr lang="en-US" dirty="0"/>
              <a:t>When an electrochemical equilibrium is reached (i.e. the electrical gradient force of an ion is equal in magnitude to its chemical gradient force), there is no movement of this ion across the membrane</a:t>
            </a:r>
          </a:p>
          <a:p>
            <a:pPr marL="514350" indent="-514350">
              <a:buAutoNum type="arabicPeriod"/>
            </a:pPr>
            <a:r>
              <a:rPr lang="en-US" dirty="0"/>
              <a:t>The RMP is generated by the Na/K pump</a:t>
            </a:r>
          </a:p>
          <a:p>
            <a:pPr marL="514350" indent="-514350">
              <a:buAutoNum type="arabicPeriod"/>
            </a:pPr>
            <a:r>
              <a:rPr lang="en-US" dirty="0"/>
              <a:t>It is affected by the concentration gradient of ions and the membrane permeability </a:t>
            </a:r>
          </a:p>
          <a:p>
            <a:pPr marL="514350" indent="-514350">
              <a:buAutoNum type="arabicPeriod"/>
            </a:pPr>
            <a:endParaRPr lang="en-US" dirty="0"/>
          </a:p>
          <a:p>
            <a:pPr marL="514350" indent="-514350">
              <a:buAutoNum type="alphaUcParenR"/>
            </a:pPr>
            <a:r>
              <a:rPr lang="en-US" dirty="0"/>
              <a:t>If only 1, 2 and 3 are correct</a:t>
            </a:r>
          </a:p>
          <a:p>
            <a:pPr marL="514350" indent="-514350">
              <a:buAutoNum type="alphaUcParenR"/>
            </a:pPr>
            <a:r>
              <a:rPr lang="en-US" dirty="0"/>
              <a:t>If only 1 and 3 are correct</a:t>
            </a:r>
          </a:p>
          <a:p>
            <a:pPr marL="514350" indent="-514350">
              <a:buAutoNum type="alphaUcParenR"/>
            </a:pPr>
            <a:r>
              <a:rPr lang="en-US" dirty="0"/>
              <a:t>If only 2 and 4 are correct</a:t>
            </a:r>
          </a:p>
          <a:p>
            <a:pPr marL="514350" indent="-514350">
              <a:buAutoNum type="alphaUcParenR"/>
            </a:pPr>
            <a:r>
              <a:rPr lang="en-US" dirty="0"/>
              <a:t>If only 4 is correct</a:t>
            </a:r>
          </a:p>
          <a:p>
            <a:pPr marL="514350" indent="-514350">
              <a:buAutoNum type="alphaUcParenR"/>
            </a:pPr>
            <a:r>
              <a:rPr lang="en-US" dirty="0"/>
              <a:t>If ALL are correct</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507295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Which of the following statements regarding the cell’s membrane potential is TRUE?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fontScale="77500" lnSpcReduction="20000"/>
          </a:bodyPr>
          <a:lstStyle/>
          <a:p>
            <a:pPr marL="514350" indent="-514350">
              <a:buAutoNum type="arabicPeriod"/>
            </a:pPr>
            <a:r>
              <a:rPr lang="en-US" dirty="0"/>
              <a:t>Only neurons have a membrane potential</a:t>
            </a:r>
          </a:p>
          <a:p>
            <a:pPr marL="514350" indent="-514350">
              <a:buAutoNum type="arabicPeriod"/>
            </a:pPr>
            <a:r>
              <a:rPr lang="en-US" dirty="0"/>
              <a:t>When an electrochemical equilibrium is reached (i.e. the electrical gradient force of an ion is equal in magnitude to its chemical gradient force), there is no movement of this ion across the membrane</a:t>
            </a:r>
          </a:p>
          <a:p>
            <a:pPr marL="514350" indent="-514350">
              <a:buAutoNum type="arabicPeriod"/>
            </a:pPr>
            <a:r>
              <a:rPr lang="en-US" dirty="0"/>
              <a:t>The RMP is generated by the Na/K pump</a:t>
            </a:r>
          </a:p>
          <a:p>
            <a:pPr marL="514350" indent="-514350">
              <a:buAutoNum type="arabicPeriod"/>
            </a:pPr>
            <a:r>
              <a:rPr lang="en-US" dirty="0">
                <a:solidFill>
                  <a:srgbClr val="FF0000"/>
                </a:solidFill>
              </a:rPr>
              <a:t>It is affected by the concentration gradient of ions and the membrane permeability </a:t>
            </a:r>
          </a:p>
          <a:p>
            <a:pPr marL="514350" indent="-514350">
              <a:buAutoNum type="arabicPeriod"/>
            </a:pPr>
            <a:endParaRPr lang="en-US" dirty="0"/>
          </a:p>
          <a:p>
            <a:pPr marL="514350" indent="-514350">
              <a:buAutoNum type="alphaUcParenR"/>
            </a:pPr>
            <a:r>
              <a:rPr lang="en-US" dirty="0"/>
              <a:t>If only 1, 2 and 3 are correct</a:t>
            </a:r>
          </a:p>
          <a:p>
            <a:pPr marL="514350" indent="-514350">
              <a:buAutoNum type="alphaUcParenR"/>
            </a:pPr>
            <a:r>
              <a:rPr lang="en-US" dirty="0"/>
              <a:t>If only 1 and 3 are correct</a:t>
            </a:r>
          </a:p>
          <a:p>
            <a:pPr marL="514350" indent="-514350">
              <a:buAutoNum type="alphaUcParenR"/>
            </a:pPr>
            <a:r>
              <a:rPr lang="en-US" dirty="0"/>
              <a:t>If only 2 and 4 are correct</a:t>
            </a:r>
          </a:p>
          <a:p>
            <a:pPr marL="514350" indent="-514350">
              <a:buAutoNum type="alphaUcParenR"/>
            </a:pPr>
            <a:r>
              <a:rPr lang="en-US" dirty="0">
                <a:solidFill>
                  <a:srgbClr val="FF0000"/>
                </a:solidFill>
              </a:rPr>
              <a:t>If only 4 is correct</a:t>
            </a:r>
          </a:p>
          <a:p>
            <a:pPr marL="514350" indent="-514350">
              <a:buAutoNum type="alphaUcParenR"/>
            </a:pPr>
            <a:r>
              <a:rPr lang="en-US" dirty="0"/>
              <a:t>If ALL are correct</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4193048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0051"/>
          </a:xfrm>
        </p:spPr>
        <p:txBody>
          <a:bodyPr>
            <a:noAutofit/>
          </a:bodyPr>
          <a:lstStyle/>
          <a:p>
            <a:pPr algn="ctr"/>
            <a:r>
              <a:rPr lang="en-US" sz="3600" b="1" dirty="0">
                <a:solidFill>
                  <a:srgbClr val="4F2683"/>
                </a:solidFill>
                <a:latin typeface="Calibri" panose="020F0502020204030204" pitchFamily="34" charset="0"/>
                <a:cs typeface="Calibri" panose="020F0502020204030204" pitchFamily="34" charset="0"/>
              </a:rPr>
              <a:t>Osmosis</a:t>
            </a:r>
            <a:endParaRPr lang="en-CA" sz="32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8" name="Content Placeholder 7">
            <a:extLst>
              <a:ext uri="{FF2B5EF4-FFF2-40B4-BE49-F238E27FC236}">
                <a16:creationId xmlns:a16="http://schemas.microsoft.com/office/drawing/2014/main" id="{E527CDEA-CC6F-43DA-B4C9-2027BD6D7794}"/>
              </a:ext>
            </a:extLst>
          </p:cNvPr>
          <p:cNvSpPr>
            <a:spLocks noGrp="1"/>
          </p:cNvSpPr>
          <p:nvPr>
            <p:ph idx="1"/>
          </p:nvPr>
        </p:nvSpPr>
        <p:spPr>
          <a:xfrm>
            <a:off x="838200" y="1366330"/>
            <a:ext cx="10515600" cy="4433969"/>
          </a:xfrm>
        </p:spPr>
        <p:txBody>
          <a:bodyPr>
            <a:normAutofit/>
          </a:bodyPr>
          <a:lstStyle/>
          <a:p>
            <a:r>
              <a:rPr lang="en-CA" dirty="0"/>
              <a:t>Osmosis is the net movement of </a:t>
            </a:r>
            <a:r>
              <a:rPr lang="en-CA" dirty="0">
                <a:solidFill>
                  <a:srgbClr val="FF0000"/>
                </a:solidFill>
              </a:rPr>
              <a:t>WATER</a:t>
            </a:r>
            <a:r>
              <a:rPr lang="en-CA" dirty="0"/>
              <a:t> down its concentration gradient</a:t>
            </a:r>
          </a:p>
          <a:p>
            <a:r>
              <a:rPr lang="en-CA" dirty="0"/>
              <a:t>It is affected by:</a:t>
            </a:r>
          </a:p>
          <a:p>
            <a:pPr marL="971550" lvl="1" indent="-514350">
              <a:buAutoNum type="arabicPeriod"/>
            </a:pPr>
            <a:r>
              <a:rPr lang="en-CA" dirty="0"/>
              <a:t>permeability of the membrane</a:t>
            </a:r>
          </a:p>
          <a:p>
            <a:pPr marL="971550" lvl="1" indent="-514350">
              <a:buAutoNum type="arabicPeriod"/>
            </a:pPr>
            <a:r>
              <a:rPr lang="en-CA" dirty="0"/>
              <a:t>concentration gradient of solutes</a:t>
            </a:r>
          </a:p>
          <a:p>
            <a:pPr marL="971550" lvl="1" indent="-514350">
              <a:buAutoNum type="arabicPeriod"/>
            </a:pPr>
            <a:r>
              <a:rPr lang="en-CA" dirty="0"/>
              <a:t>pressure gradient across the cell membrane</a:t>
            </a:r>
          </a:p>
          <a:p>
            <a:r>
              <a:rPr lang="en-CA" dirty="0"/>
              <a:t>Osmolarity is concerned only with the </a:t>
            </a:r>
            <a:r>
              <a:rPr lang="en-CA" dirty="0">
                <a:solidFill>
                  <a:srgbClr val="FF0000"/>
                </a:solidFill>
              </a:rPr>
              <a:t>NUMBER OF PARTICLES </a:t>
            </a:r>
            <a:r>
              <a:rPr lang="en-CA" dirty="0"/>
              <a:t>in solution (NOT size or type/composition)</a:t>
            </a:r>
          </a:p>
          <a:p>
            <a:endParaRPr lang="en-CA" dirty="0"/>
          </a:p>
        </p:txBody>
      </p:sp>
    </p:spTree>
    <p:extLst>
      <p:ext uri="{BB962C8B-B14F-4D97-AF65-F5344CB8AC3E}">
        <p14:creationId xmlns:p14="http://schemas.microsoft.com/office/powerpoint/2010/main" val="1230577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Which of the following solutions would cause a red blood cell to swell?</a:t>
            </a: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US" dirty="0"/>
              <a:t>200mM </a:t>
            </a:r>
            <a:r>
              <a:rPr lang="en-US" dirty="0" err="1"/>
              <a:t>NaCl</a:t>
            </a:r>
            <a:endParaRPr lang="en-US" dirty="0"/>
          </a:p>
          <a:p>
            <a:pPr marL="514350" indent="-514350">
              <a:buAutoNum type="alphaUcParenR"/>
            </a:pPr>
            <a:r>
              <a:rPr lang="en-US" dirty="0"/>
              <a:t>300mM </a:t>
            </a:r>
            <a:r>
              <a:rPr lang="en-US" dirty="0" err="1"/>
              <a:t>NaCl</a:t>
            </a:r>
            <a:endParaRPr lang="en-US" dirty="0"/>
          </a:p>
          <a:p>
            <a:pPr marL="514350" indent="-514350">
              <a:buAutoNum type="alphaUcParenR"/>
            </a:pPr>
            <a:r>
              <a:rPr lang="en-US" dirty="0"/>
              <a:t>150 </a:t>
            </a:r>
            <a:r>
              <a:rPr lang="en-US" dirty="0" err="1"/>
              <a:t>mM</a:t>
            </a:r>
            <a:r>
              <a:rPr lang="en-US" dirty="0"/>
              <a:t> </a:t>
            </a:r>
            <a:r>
              <a:rPr lang="en-US" dirty="0" err="1"/>
              <a:t>KCl</a:t>
            </a:r>
            <a:endParaRPr lang="en-US" dirty="0"/>
          </a:p>
          <a:p>
            <a:pPr marL="514350" indent="-514350">
              <a:buAutoNum type="alphaUcParenR"/>
            </a:pPr>
            <a:r>
              <a:rPr lang="en-US" dirty="0"/>
              <a:t>100 </a:t>
            </a:r>
            <a:r>
              <a:rPr lang="en-US" dirty="0" err="1"/>
              <a:t>mM</a:t>
            </a:r>
            <a:r>
              <a:rPr lang="en-US" dirty="0"/>
              <a:t> </a:t>
            </a:r>
            <a:r>
              <a:rPr lang="en-US" dirty="0" err="1"/>
              <a:t>KCl</a:t>
            </a:r>
            <a:endParaRPr lang="en-US"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065976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Which of the following solutions would cause a red blood cell to swell?</a:t>
            </a: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US" dirty="0"/>
              <a:t>200mM </a:t>
            </a:r>
            <a:r>
              <a:rPr lang="en-US" dirty="0" err="1"/>
              <a:t>NaCl</a:t>
            </a:r>
            <a:endParaRPr lang="en-US" dirty="0"/>
          </a:p>
          <a:p>
            <a:pPr marL="514350" indent="-514350">
              <a:buAutoNum type="alphaUcParenR"/>
            </a:pPr>
            <a:r>
              <a:rPr lang="en-US" dirty="0"/>
              <a:t>300mM </a:t>
            </a:r>
            <a:r>
              <a:rPr lang="en-US" dirty="0" err="1"/>
              <a:t>NaCl</a:t>
            </a:r>
            <a:endParaRPr lang="en-US" dirty="0"/>
          </a:p>
          <a:p>
            <a:pPr marL="514350" indent="-514350">
              <a:buAutoNum type="alphaUcParenR"/>
            </a:pPr>
            <a:r>
              <a:rPr lang="en-US" dirty="0"/>
              <a:t>150 </a:t>
            </a:r>
            <a:r>
              <a:rPr lang="en-US" dirty="0" err="1"/>
              <a:t>mM</a:t>
            </a:r>
            <a:r>
              <a:rPr lang="en-US" dirty="0"/>
              <a:t> </a:t>
            </a:r>
            <a:r>
              <a:rPr lang="en-US" dirty="0" err="1"/>
              <a:t>KCl</a:t>
            </a:r>
            <a:endParaRPr lang="en-US" dirty="0"/>
          </a:p>
          <a:p>
            <a:pPr marL="514350" indent="-514350">
              <a:buAutoNum type="alphaUcParenR"/>
            </a:pPr>
            <a:r>
              <a:rPr lang="en-US" dirty="0">
                <a:solidFill>
                  <a:srgbClr val="FF0000"/>
                </a:solidFill>
              </a:rPr>
              <a:t>100 </a:t>
            </a:r>
            <a:r>
              <a:rPr lang="en-US" dirty="0" err="1">
                <a:solidFill>
                  <a:srgbClr val="FF0000"/>
                </a:solidFill>
              </a:rPr>
              <a:t>mM</a:t>
            </a:r>
            <a:r>
              <a:rPr lang="en-US" dirty="0">
                <a:solidFill>
                  <a:srgbClr val="FF0000"/>
                </a:solidFill>
              </a:rPr>
              <a:t> </a:t>
            </a:r>
            <a:r>
              <a:rPr lang="en-US" dirty="0" err="1">
                <a:solidFill>
                  <a:srgbClr val="FF0000"/>
                </a:solidFill>
              </a:rPr>
              <a:t>KCl</a:t>
            </a:r>
            <a:endParaRPr lang="en-US" dirty="0">
              <a:solidFill>
                <a:srgbClr val="FF0000"/>
              </a:solidFill>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955409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0051"/>
          </a:xfrm>
        </p:spPr>
        <p:txBody>
          <a:bodyPr>
            <a:noAutofit/>
          </a:bodyPr>
          <a:lstStyle/>
          <a:p>
            <a:pPr algn="ctr"/>
            <a:r>
              <a:rPr lang="en-US" sz="3600" b="1" dirty="0">
                <a:solidFill>
                  <a:srgbClr val="4F2683"/>
                </a:solidFill>
                <a:latin typeface="Calibri" panose="020F0502020204030204" pitchFamily="34" charset="0"/>
                <a:cs typeface="Calibri" panose="020F0502020204030204" pitchFamily="34" charset="0"/>
              </a:rPr>
              <a:t>Tonicity</a:t>
            </a:r>
            <a:endParaRPr lang="en-CA" sz="32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9" name="Content Placeholder 5">
            <a:extLst>
              <a:ext uri="{FF2B5EF4-FFF2-40B4-BE49-F238E27FC236}">
                <a16:creationId xmlns:a16="http://schemas.microsoft.com/office/drawing/2014/main" id="{75D8C965-A2AB-4F5B-B7D4-D463D3CC0D88}"/>
              </a:ext>
            </a:extLst>
          </p:cNvPr>
          <p:cNvPicPr>
            <a:picLocks noGrp="1" noChangeAspect="1"/>
          </p:cNvPicPr>
          <p:nvPr>
            <p:ph idx="1"/>
          </p:nvPr>
        </p:nvPicPr>
        <p:blipFill>
          <a:blip r:embed="rId3"/>
          <a:stretch>
            <a:fillRect/>
          </a:stretch>
        </p:blipFill>
        <p:spPr>
          <a:xfrm>
            <a:off x="4157662" y="1804070"/>
            <a:ext cx="3876675" cy="3705225"/>
          </a:xfrm>
          <a:prstGeom prst="rect">
            <a:avLst/>
          </a:prstGeom>
        </p:spPr>
      </p:pic>
      <p:sp>
        <p:nvSpPr>
          <p:cNvPr id="10" name="TextBox 9">
            <a:extLst>
              <a:ext uri="{FF2B5EF4-FFF2-40B4-BE49-F238E27FC236}">
                <a16:creationId xmlns:a16="http://schemas.microsoft.com/office/drawing/2014/main" id="{D638DD21-587E-48F6-814F-26083A266FD3}"/>
              </a:ext>
            </a:extLst>
          </p:cNvPr>
          <p:cNvSpPr txBox="1"/>
          <p:nvPr/>
        </p:nvSpPr>
        <p:spPr>
          <a:xfrm>
            <a:off x="5492757" y="1434738"/>
            <a:ext cx="1206484" cy="369332"/>
          </a:xfrm>
          <a:prstGeom prst="rect">
            <a:avLst/>
          </a:prstGeom>
          <a:noFill/>
        </p:spPr>
        <p:txBody>
          <a:bodyPr wrap="none" rtlCol="0">
            <a:spAutoFit/>
          </a:bodyPr>
          <a:lstStyle/>
          <a:p>
            <a:r>
              <a:rPr lang="en-US" dirty="0"/>
              <a:t>Less solute</a:t>
            </a:r>
          </a:p>
        </p:txBody>
      </p:sp>
      <p:sp>
        <p:nvSpPr>
          <p:cNvPr id="11" name="TextBox 10">
            <a:extLst>
              <a:ext uri="{FF2B5EF4-FFF2-40B4-BE49-F238E27FC236}">
                <a16:creationId xmlns:a16="http://schemas.microsoft.com/office/drawing/2014/main" id="{10B1EB9D-E1C7-4707-B7FD-94380BEFFA6D}"/>
              </a:ext>
            </a:extLst>
          </p:cNvPr>
          <p:cNvSpPr txBox="1"/>
          <p:nvPr/>
        </p:nvSpPr>
        <p:spPr>
          <a:xfrm>
            <a:off x="6763547" y="1434738"/>
            <a:ext cx="1325299" cy="369332"/>
          </a:xfrm>
          <a:prstGeom prst="rect">
            <a:avLst/>
          </a:prstGeom>
          <a:noFill/>
        </p:spPr>
        <p:txBody>
          <a:bodyPr wrap="none" rtlCol="0">
            <a:spAutoFit/>
          </a:bodyPr>
          <a:lstStyle/>
          <a:p>
            <a:r>
              <a:rPr lang="en-US" dirty="0"/>
              <a:t>More solute</a:t>
            </a:r>
          </a:p>
        </p:txBody>
      </p:sp>
    </p:spTree>
    <p:extLst>
      <p:ext uri="{BB962C8B-B14F-4D97-AF65-F5344CB8AC3E}">
        <p14:creationId xmlns:p14="http://schemas.microsoft.com/office/powerpoint/2010/main" val="4050765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Autofit/>
          </a:bodyPr>
          <a:lstStyle/>
          <a:p>
            <a:pPr algn="ctr"/>
            <a:r>
              <a:rPr lang="en-CA" sz="2800" b="1" dirty="0">
                <a:solidFill>
                  <a:srgbClr val="4F2683"/>
                </a:solidFill>
                <a:latin typeface="Calibri" panose="020F0502020204030204" pitchFamily="34" charset="0"/>
                <a:cs typeface="Calibri" panose="020F0502020204030204" pitchFamily="34" charset="0"/>
              </a:rPr>
              <a:t>Tonicity Example</a:t>
            </a:r>
            <a:endParaRPr lang="en-CA" sz="2400"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083212"/>
            <a:ext cx="10515600" cy="4855959"/>
          </a:xfrm>
        </p:spPr>
        <p:txBody>
          <a:bodyPr>
            <a:normAutofit/>
          </a:bodyPr>
          <a:lstStyle/>
          <a:p>
            <a:r>
              <a:rPr lang="en-US" dirty="0"/>
              <a:t>A red blood cell is placed in a 50 mM CaCl2 solution. The cell will __________ because the solution is _____________</a:t>
            </a:r>
          </a:p>
          <a:p>
            <a:endParaRPr lang="en-US" sz="2800" dirty="0"/>
          </a:p>
          <a:p>
            <a:endParaRPr lang="en-US" dirty="0"/>
          </a:p>
          <a:p>
            <a:endParaRPr lang="en-US" sz="2800" dirty="0"/>
          </a:p>
          <a:p>
            <a:r>
              <a:rPr lang="en-CA" dirty="0"/>
              <a:t> Water moves from the solution into the RBC </a:t>
            </a:r>
            <a:endParaRPr lang="en-US"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Picture 5">
            <a:extLst>
              <a:ext uri="{FF2B5EF4-FFF2-40B4-BE49-F238E27FC236}">
                <a16:creationId xmlns:a16="http://schemas.microsoft.com/office/drawing/2014/main" id="{E15BD796-CA86-43BA-B75A-5BB45C5F3EF9}"/>
              </a:ext>
            </a:extLst>
          </p:cNvPr>
          <p:cNvPicPr>
            <a:picLocks noChangeAspect="1"/>
          </p:cNvPicPr>
          <p:nvPr/>
        </p:nvPicPr>
        <p:blipFill>
          <a:blip r:embed="rId3"/>
          <a:stretch>
            <a:fillRect/>
          </a:stretch>
        </p:blipFill>
        <p:spPr>
          <a:xfrm>
            <a:off x="3689369" y="1919076"/>
            <a:ext cx="4813262" cy="1579926"/>
          </a:xfrm>
          <a:prstGeom prst="rect">
            <a:avLst/>
          </a:prstGeom>
        </p:spPr>
      </p:pic>
      <p:pic>
        <p:nvPicPr>
          <p:cNvPr id="7" name="Picture 6">
            <a:extLst>
              <a:ext uri="{FF2B5EF4-FFF2-40B4-BE49-F238E27FC236}">
                <a16:creationId xmlns:a16="http://schemas.microsoft.com/office/drawing/2014/main" id="{F6BA6D1B-7DF6-4C37-B459-C12A3715508C}"/>
              </a:ext>
            </a:extLst>
          </p:cNvPr>
          <p:cNvPicPr>
            <a:picLocks noChangeAspect="1"/>
          </p:cNvPicPr>
          <p:nvPr/>
        </p:nvPicPr>
        <p:blipFill>
          <a:blip r:embed="rId4"/>
          <a:stretch>
            <a:fillRect/>
          </a:stretch>
        </p:blipFill>
        <p:spPr>
          <a:xfrm>
            <a:off x="8162326" y="3510353"/>
            <a:ext cx="3609268" cy="2464538"/>
          </a:xfrm>
          <a:prstGeom prst="rect">
            <a:avLst/>
          </a:prstGeom>
        </p:spPr>
      </p:pic>
    </p:spTree>
    <p:extLst>
      <p:ext uri="{BB962C8B-B14F-4D97-AF65-F5344CB8AC3E}">
        <p14:creationId xmlns:p14="http://schemas.microsoft.com/office/powerpoint/2010/main" val="463579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Autofit/>
          </a:bodyPr>
          <a:lstStyle/>
          <a:p>
            <a:pPr algn="ctr"/>
            <a:r>
              <a:rPr lang="en-CA" sz="2800" b="1" dirty="0">
                <a:solidFill>
                  <a:srgbClr val="4F2683"/>
                </a:solidFill>
                <a:latin typeface="Calibri" panose="020F0502020204030204" pitchFamily="34" charset="0"/>
                <a:cs typeface="Calibri" panose="020F0502020204030204" pitchFamily="34" charset="0"/>
              </a:rPr>
              <a:t>Tonicity Example</a:t>
            </a:r>
            <a:endParaRPr lang="en-CA" sz="2400"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083212"/>
            <a:ext cx="10515600" cy="4855959"/>
          </a:xfrm>
        </p:spPr>
        <p:txBody>
          <a:bodyPr>
            <a:normAutofit/>
          </a:bodyPr>
          <a:lstStyle/>
          <a:p>
            <a:r>
              <a:rPr lang="en-US" dirty="0"/>
              <a:t>Only permeable to water</a:t>
            </a:r>
          </a:p>
          <a:p>
            <a:endParaRPr lang="en-US" sz="2800" dirty="0"/>
          </a:p>
          <a:p>
            <a:endParaRPr lang="en-US" dirty="0"/>
          </a:p>
          <a:p>
            <a:endParaRPr lang="en-US" sz="2800" dirty="0"/>
          </a:p>
          <a:p>
            <a:endParaRPr lang="en-US" dirty="0"/>
          </a:p>
          <a:p>
            <a:endParaRPr lang="en-US" sz="2800" dirty="0"/>
          </a:p>
          <a:p>
            <a:endParaRPr lang="en-US" dirty="0"/>
          </a:p>
          <a:p>
            <a:endParaRPr lang="en-US" sz="2800" dirty="0"/>
          </a:p>
          <a:p>
            <a:r>
              <a:rPr lang="en-CA" dirty="0"/>
              <a:t> Water moves from compartment A to B</a:t>
            </a:r>
            <a:endParaRPr lang="en-US"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8" name="Content Placeholder 5">
            <a:extLst>
              <a:ext uri="{FF2B5EF4-FFF2-40B4-BE49-F238E27FC236}">
                <a16:creationId xmlns:a16="http://schemas.microsoft.com/office/drawing/2014/main" id="{85D6B8DF-8253-462A-AA47-116062503D48}"/>
              </a:ext>
            </a:extLst>
          </p:cNvPr>
          <p:cNvPicPr>
            <a:picLocks noChangeAspect="1"/>
          </p:cNvPicPr>
          <p:nvPr/>
        </p:nvPicPr>
        <p:blipFill>
          <a:blip r:embed="rId3"/>
          <a:stretch>
            <a:fillRect/>
          </a:stretch>
        </p:blipFill>
        <p:spPr>
          <a:xfrm>
            <a:off x="3280053" y="1573059"/>
            <a:ext cx="5631894" cy="3005674"/>
          </a:xfrm>
          <a:prstGeom prst="rect">
            <a:avLst/>
          </a:prstGeom>
        </p:spPr>
      </p:pic>
      <p:sp>
        <p:nvSpPr>
          <p:cNvPr id="9" name="Rectangle 8">
            <a:extLst>
              <a:ext uri="{FF2B5EF4-FFF2-40B4-BE49-F238E27FC236}">
                <a16:creationId xmlns:a16="http://schemas.microsoft.com/office/drawing/2014/main" id="{0F58B3B3-0572-4181-B2FC-A920C020EE81}"/>
              </a:ext>
            </a:extLst>
          </p:cNvPr>
          <p:cNvSpPr/>
          <p:nvPr/>
        </p:nvSpPr>
        <p:spPr>
          <a:xfrm>
            <a:off x="3899996" y="2389488"/>
            <a:ext cx="2038580" cy="551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300mM of Glucose</a:t>
            </a:r>
          </a:p>
        </p:txBody>
      </p:sp>
      <p:sp>
        <p:nvSpPr>
          <p:cNvPr id="10" name="Rectangle 9">
            <a:extLst>
              <a:ext uri="{FF2B5EF4-FFF2-40B4-BE49-F238E27FC236}">
                <a16:creationId xmlns:a16="http://schemas.microsoft.com/office/drawing/2014/main" id="{8A3B4252-6C3F-4B6A-B8B4-6D1099307917}"/>
              </a:ext>
            </a:extLst>
          </p:cNvPr>
          <p:cNvSpPr/>
          <p:nvPr/>
        </p:nvSpPr>
        <p:spPr>
          <a:xfrm>
            <a:off x="6341849" y="2389488"/>
            <a:ext cx="2127003" cy="551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175mM of </a:t>
            </a:r>
            <a:r>
              <a:rPr lang="en-US" dirty="0" err="1">
                <a:solidFill>
                  <a:schemeClr val="tx1"/>
                </a:solidFill>
              </a:rPr>
              <a:t>NaCl</a:t>
            </a:r>
            <a:endParaRPr lang="en-US" dirty="0">
              <a:solidFill>
                <a:schemeClr val="tx1"/>
              </a:solidFill>
            </a:endParaRPr>
          </a:p>
        </p:txBody>
      </p:sp>
    </p:spTree>
    <p:extLst>
      <p:ext uri="{BB962C8B-B14F-4D97-AF65-F5344CB8AC3E}">
        <p14:creationId xmlns:p14="http://schemas.microsoft.com/office/powerpoint/2010/main" val="167933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0051"/>
          </a:xfrm>
        </p:spPr>
        <p:txBody>
          <a:bodyPr>
            <a:noAutofit/>
          </a:bodyPr>
          <a:lstStyle/>
          <a:p>
            <a:pPr algn="ctr"/>
            <a:r>
              <a:rPr lang="en-US" sz="3600" b="1" dirty="0">
                <a:solidFill>
                  <a:srgbClr val="4F2683"/>
                </a:solidFill>
                <a:latin typeface="Calibri" panose="020F0502020204030204" pitchFamily="34" charset="0"/>
                <a:cs typeface="Calibri" panose="020F0502020204030204" pitchFamily="34" charset="0"/>
              </a:rPr>
              <a:t>The Neuron</a:t>
            </a:r>
            <a:endParaRPr lang="en-CA" sz="32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12" name="Picture 11">
            <a:extLst>
              <a:ext uri="{FF2B5EF4-FFF2-40B4-BE49-F238E27FC236}">
                <a16:creationId xmlns:a16="http://schemas.microsoft.com/office/drawing/2014/main" id="{A3E06A03-BE2A-4F4B-B6E9-1817C58E9CA3}"/>
              </a:ext>
            </a:extLst>
          </p:cNvPr>
          <p:cNvPicPr>
            <a:picLocks noChangeAspect="1"/>
          </p:cNvPicPr>
          <p:nvPr/>
        </p:nvPicPr>
        <p:blipFill>
          <a:blip r:embed="rId3"/>
          <a:stretch>
            <a:fillRect/>
          </a:stretch>
        </p:blipFill>
        <p:spPr>
          <a:xfrm>
            <a:off x="2412894" y="1289713"/>
            <a:ext cx="7366211" cy="4358660"/>
          </a:xfrm>
          <a:prstGeom prst="rect">
            <a:avLst/>
          </a:prstGeom>
        </p:spPr>
      </p:pic>
    </p:spTree>
    <p:extLst>
      <p:ext uri="{BB962C8B-B14F-4D97-AF65-F5344CB8AC3E}">
        <p14:creationId xmlns:p14="http://schemas.microsoft.com/office/powerpoint/2010/main" val="2437507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Your TA reminding you…</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fontScale="92500" lnSpcReduction="20000"/>
          </a:bodyPr>
          <a:lstStyle/>
          <a:p>
            <a:r>
              <a:rPr lang="en-CA" sz="3200" b="1" dirty="0">
                <a:solidFill>
                  <a:srgbClr val="4F2683"/>
                </a:solidFill>
              </a:rPr>
              <a:t>Room Assignments:</a:t>
            </a:r>
          </a:p>
          <a:p>
            <a:pPr lvl="1">
              <a:lnSpc>
                <a:spcPct val="120000"/>
              </a:lnSpc>
            </a:pPr>
            <a:r>
              <a:rPr lang="en-US" sz="2800" dirty="0">
                <a:solidFill>
                  <a:srgbClr val="FF0000"/>
                </a:solidFill>
              </a:rPr>
              <a:t>Abba – </a:t>
            </a:r>
            <a:r>
              <a:rPr lang="en-US" sz="2800" dirty="0" err="1">
                <a:solidFill>
                  <a:srgbClr val="FF0000"/>
                </a:solidFill>
              </a:rPr>
              <a:t>Hwangin</a:t>
            </a:r>
            <a:r>
              <a:rPr lang="en-US" sz="2800" dirty="0"/>
              <a:t>: Natural Sciences room 1</a:t>
            </a:r>
          </a:p>
          <a:p>
            <a:pPr lvl="1">
              <a:lnSpc>
                <a:spcPct val="120000"/>
              </a:lnSpc>
            </a:pPr>
            <a:r>
              <a:rPr lang="en-US" sz="2800" dirty="0" err="1">
                <a:solidFill>
                  <a:srgbClr val="FF0000"/>
                </a:solidFill>
              </a:rPr>
              <a:t>Ighani</a:t>
            </a:r>
            <a:r>
              <a:rPr lang="en-US" sz="2800" dirty="0">
                <a:solidFill>
                  <a:srgbClr val="FF0000"/>
                </a:solidFill>
              </a:rPr>
              <a:t> – Li</a:t>
            </a:r>
            <a:r>
              <a:rPr lang="en-US" sz="2800" dirty="0"/>
              <a:t>: Natural Sciences room 7</a:t>
            </a:r>
          </a:p>
          <a:p>
            <a:pPr lvl="1">
              <a:lnSpc>
                <a:spcPct val="120000"/>
              </a:lnSpc>
            </a:pPr>
            <a:r>
              <a:rPr lang="en-US" sz="2800" dirty="0">
                <a:solidFill>
                  <a:srgbClr val="FF0000"/>
                </a:solidFill>
              </a:rPr>
              <a:t>Liang – Zia</a:t>
            </a:r>
            <a:r>
              <a:rPr lang="en-US" sz="2800" dirty="0"/>
              <a:t>: Natural Sciences room 145</a:t>
            </a:r>
            <a:endParaRPr lang="en-CA" sz="2800" dirty="0"/>
          </a:p>
          <a:p>
            <a:r>
              <a:rPr lang="en-CA" sz="3200" b="1" dirty="0">
                <a:solidFill>
                  <a:srgbClr val="4F2683"/>
                </a:solidFill>
              </a:rPr>
              <a:t>Breakdown (35 MC questions):</a:t>
            </a:r>
          </a:p>
          <a:p>
            <a:pPr lvl="1">
              <a:lnSpc>
                <a:spcPct val="120000"/>
              </a:lnSpc>
            </a:pPr>
            <a:r>
              <a:rPr lang="en-US" sz="2800" dirty="0"/>
              <a:t>Excitable Cell ~ 13 questions</a:t>
            </a:r>
          </a:p>
          <a:p>
            <a:pPr lvl="1">
              <a:lnSpc>
                <a:spcPct val="120000"/>
              </a:lnSpc>
            </a:pPr>
            <a:r>
              <a:rPr lang="en-US" sz="2800" dirty="0"/>
              <a:t>Sensory Physiology ~ 10 questions</a:t>
            </a:r>
          </a:p>
          <a:p>
            <a:pPr lvl="1">
              <a:lnSpc>
                <a:spcPct val="120000"/>
              </a:lnSpc>
            </a:pPr>
            <a:r>
              <a:rPr lang="en-US" sz="2800" dirty="0"/>
              <a:t>Motor Control ~ 5 questions</a:t>
            </a:r>
          </a:p>
          <a:p>
            <a:pPr lvl="1">
              <a:lnSpc>
                <a:spcPct val="120000"/>
              </a:lnSpc>
            </a:pPr>
            <a:r>
              <a:rPr lang="en-US" sz="2800" dirty="0"/>
              <a:t>Endocrine Physiology ~ 7 questions</a:t>
            </a:r>
            <a:endParaRPr lang="en-CA" sz="3200"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093683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0051"/>
          </a:xfrm>
        </p:spPr>
        <p:txBody>
          <a:bodyPr>
            <a:noAutofit/>
          </a:bodyPr>
          <a:lstStyle/>
          <a:p>
            <a:pPr algn="ctr"/>
            <a:r>
              <a:rPr lang="en-CA" sz="3600" b="1" dirty="0">
                <a:solidFill>
                  <a:srgbClr val="4F2683"/>
                </a:solidFill>
                <a:latin typeface="Calibri" panose="020F0502020204030204" pitchFamily="34" charset="0"/>
                <a:cs typeface="Calibri" panose="020F0502020204030204" pitchFamily="34" charset="0"/>
              </a:rPr>
              <a:t>Key Events and Their Locations</a:t>
            </a:r>
            <a:endParaRPr lang="en-CA" sz="32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8" name="Content Placeholder 7">
            <a:extLst>
              <a:ext uri="{FF2B5EF4-FFF2-40B4-BE49-F238E27FC236}">
                <a16:creationId xmlns:a16="http://schemas.microsoft.com/office/drawing/2014/main" id="{E527CDEA-CC6F-43DA-B4C9-2027BD6D7794}"/>
              </a:ext>
            </a:extLst>
          </p:cNvPr>
          <p:cNvSpPr>
            <a:spLocks noGrp="1"/>
          </p:cNvSpPr>
          <p:nvPr>
            <p:ph idx="1"/>
          </p:nvPr>
        </p:nvSpPr>
        <p:spPr>
          <a:xfrm>
            <a:off x="838200" y="1366330"/>
            <a:ext cx="10515600" cy="4433969"/>
          </a:xfrm>
        </p:spPr>
        <p:txBody>
          <a:bodyPr>
            <a:normAutofit/>
          </a:bodyPr>
          <a:lstStyle/>
          <a:p>
            <a:pPr marL="514350" indent="-514350">
              <a:buClr>
                <a:schemeClr val="tx1"/>
              </a:buClr>
              <a:buAutoNum type="arabicPeriod"/>
            </a:pPr>
            <a:r>
              <a:rPr lang="en-US" dirty="0">
                <a:solidFill>
                  <a:srgbClr val="FF0000"/>
                </a:solidFill>
              </a:rPr>
              <a:t>Incoming information </a:t>
            </a:r>
            <a:r>
              <a:rPr lang="en-US" dirty="0"/>
              <a:t>received by the dendrites</a:t>
            </a:r>
          </a:p>
          <a:p>
            <a:pPr marL="514350" indent="-514350">
              <a:buClr>
                <a:schemeClr val="tx1"/>
              </a:buClr>
              <a:buAutoNum type="arabicPeriod"/>
            </a:pPr>
            <a:r>
              <a:rPr lang="en-US" dirty="0">
                <a:solidFill>
                  <a:srgbClr val="FF0000"/>
                </a:solidFill>
              </a:rPr>
              <a:t>Graded potentials </a:t>
            </a:r>
            <a:r>
              <a:rPr lang="en-US" dirty="0"/>
              <a:t>occur in the </a:t>
            </a:r>
            <a:r>
              <a:rPr lang="en-US" dirty="0">
                <a:solidFill>
                  <a:srgbClr val="FF0000"/>
                </a:solidFill>
              </a:rPr>
              <a:t>dendrites/soma</a:t>
            </a:r>
          </a:p>
          <a:p>
            <a:pPr marL="514350" indent="-514350">
              <a:buAutoNum type="arabicPeriod"/>
            </a:pPr>
            <a:r>
              <a:rPr lang="en-US" dirty="0"/>
              <a:t>An </a:t>
            </a:r>
            <a:r>
              <a:rPr lang="en-US" dirty="0">
                <a:solidFill>
                  <a:srgbClr val="FF0000"/>
                </a:solidFill>
              </a:rPr>
              <a:t>action potential </a:t>
            </a:r>
            <a:r>
              <a:rPr lang="en-US" dirty="0"/>
              <a:t>is fired at the </a:t>
            </a:r>
            <a:r>
              <a:rPr lang="en-US" dirty="0">
                <a:solidFill>
                  <a:srgbClr val="FF0000"/>
                </a:solidFill>
              </a:rPr>
              <a:t>axon hillock </a:t>
            </a:r>
            <a:r>
              <a:rPr lang="en-US" dirty="0"/>
              <a:t>if threshold is met</a:t>
            </a:r>
          </a:p>
          <a:p>
            <a:pPr marL="514350" indent="-514350">
              <a:buAutoNum type="arabicPeriod"/>
            </a:pPr>
            <a:r>
              <a:rPr lang="en-US" dirty="0"/>
              <a:t>The action potential travels along the </a:t>
            </a:r>
            <a:r>
              <a:rPr lang="en-US" dirty="0">
                <a:solidFill>
                  <a:srgbClr val="FF0000"/>
                </a:solidFill>
              </a:rPr>
              <a:t>myelinated axon </a:t>
            </a:r>
            <a:r>
              <a:rPr lang="en-US" dirty="0"/>
              <a:t>via </a:t>
            </a:r>
            <a:r>
              <a:rPr lang="en-US" dirty="0">
                <a:solidFill>
                  <a:srgbClr val="FF0000"/>
                </a:solidFill>
              </a:rPr>
              <a:t>salutatory conduction</a:t>
            </a:r>
          </a:p>
          <a:p>
            <a:pPr marL="514350" indent="-514350">
              <a:buAutoNum type="arabicPeriod"/>
            </a:pPr>
            <a:r>
              <a:rPr lang="en-US" dirty="0"/>
              <a:t>The action potential arrives at the axon terminal of the </a:t>
            </a:r>
            <a:r>
              <a:rPr lang="en-US" dirty="0">
                <a:solidFill>
                  <a:srgbClr val="FF0000"/>
                </a:solidFill>
              </a:rPr>
              <a:t>pre-synaptic cell</a:t>
            </a:r>
            <a:r>
              <a:rPr lang="en-US" dirty="0"/>
              <a:t> and the message is passed to the </a:t>
            </a:r>
            <a:r>
              <a:rPr lang="en-US" dirty="0">
                <a:solidFill>
                  <a:srgbClr val="FF0000"/>
                </a:solidFill>
              </a:rPr>
              <a:t>post-synaptic cell</a:t>
            </a:r>
          </a:p>
        </p:txBody>
      </p:sp>
    </p:spTree>
    <p:extLst>
      <p:ext uri="{BB962C8B-B14F-4D97-AF65-F5344CB8AC3E}">
        <p14:creationId xmlns:p14="http://schemas.microsoft.com/office/powerpoint/2010/main" val="3980080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What is a main difference between a graded potential and an action potential?</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US" dirty="0"/>
              <a:t>Graded potentials do not experience current leak, whereas action potentials do</a:t>
            </a:r>
          </a:p>
          <a:p>
            <a:pPr marL="514350" indent="-514350">
              <a:buAutoNum type="alphaUcParenR"/>
            </a:pPr>
            <a:r>
              <a:rPr lang="en-US" dirty="0"/>
              <a:t>Graded potentials travel a long distance, whereas action potentials travel a short distance</a:t>
            </a:r>
          </a:p>
          <a:p>
            <a:pPr marL="514350" indent="-514350">
              <a:buAutoNum type="alphaUcParenR"/>
            </a:pPr>
            <a:r>
              <a:rPr lang="en-US" dirty="0"/>
              <a:t>Graded potentials occur at the soma, whereas action potentials start at the axon hillock</a:t>
            </a:r>
          </a:p>
          <a:p>
            <a:pPr marL="514350" indent="-514350">
              <a:buAutoNum type="alphaUcParenR"/>
            </a:pPr>
            <a:r>
              <a:rPr lang="en-US" dirty="0"/>
              <a:t>The amplitude of the graded potentials is not proportional to the stimulus strength, whereas the amplitude of action potentials is proportional to the stimulus strength </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92389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What is a main difference between a graded potential and an action potential?</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US" dirty="0"/>
              <a:t>Graded potentials do not experience current leak, whereas action potentials do</a:t>
            </a:r>
          </a:p>
          <a:p>
            <a:pPr marL="514350" indent="-514350">
              <a:buAutoNum type="alphaUcParenR"/>
            </a:pPr>
            <a:r>
              <a:rPr lang="en-US" dirty="0"/>
              <a:t>Graded potentials travel a long distance, whereas action potentials travel a short distance</a:t>
            </a:r>
          </a:p>
          <a:p>
            <a:pPr marL="514350" indent="-514350">
              <a:buAutoNum type="alphaUcParenR"/>
            </a:pPr>
            <a:r>
              <a:rPr lang="en-US" dirty="0">
                <a:solidFill>
                  <a:srgbClr val="FF0000"/>
                </a:solidFill>
              </a:rPr>
              <a:t>Graded potentials occur at the soma, whereas action potentials start at the axon hillock</a:t>
            </a:r>
          </a:p>
          <a:p>
            <a:pPr marL="514350" indent="-514350">
              <a:buAutoNum type="alphaUcParenR"/>
            </a:pPr>
            <a:r>
              <a:rPr lang="en-US" dirty="0"/>
              <a:t>The amplitude of the graded potentials is not proportional to the stimulus strength, whereas the amplitude of action potentials is proportional to the stimulus strength </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101982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0051"/>
          </a:xfrm>
        </p:spPr>
        <p:txBody>
          <a:bodyPr>
            <a:noAutofit/>
          </a:bodyPr>
          <a:lstStyle/>
          <a:p>
            <a:pPr algn="ctr"/>
            <a:r>
              <a:rPr lang="en-CA" sz="3600" b="1" dirty="0">
                <a:solidFill>
                  <a:srgbClr val="4F2683"/>
                </a:solidFill>
                <a:latin typeface="Calibri" panose="020F0502020204030204" pitchFamily="34" charset="0"/>
                <a:cs typeface="Calibri" panose="020F0502020204030204" pitchFamily="34" charset="0"/>
              </a:rPr>
              <a:t>Graded Potentials vs. Action Potentials</a:t>
            </a:r>
            <a:endParaRPr lang="en-CA" sz="32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9" name="Table 8">
            <a:extLst>
              <a:ext uri="{FF2B5EF4-FFF2-40B4-BE49-F238E27FC236}">
                <a16:creationId xmlns:a16="http://schemas.microsoft.com/office/drawing/2014/main" id="{4B57A313-954D-471E-887D-A671A77D8BEF}"/>
              </a:ext>
            </a:extLst>
          </p:cNvPr>
          <p:cNvGraphicFramePr>
            <a:graphicFrameLocks noGrp="1"/>
          </p:cNvGraphicFramePr>
          <p:nvPr>
            <p:extLst>
              <p:ext uri="{D42A27DB-BD31-4B8C-83A1-F6EECF244321}">
                <p14:modId xmlns:p14="http://schemas.microsoft.com/office/powerpoint/2010/main" val="435315958"/>
              </p:ext>
            </p:extLst>
          </p:nvPr>
        </p:nvGraphicFramePr>
        <p:xfrm>
          <a:off x="2044996" y="1631775"/>
          <a:ext cx="8102008" cy="3594450"/>
        </p:xfrm>
        <a:graphic>
          <a:graphicData uri="http://schemas.openxmlformats.org/drawingml/2006/table">
            <a:tbl>
              <a:tblPr firstRow="1" bandRow="1">
                <a:tableStyleId>{5C22544A-7EE6-4342-B048-85BDC9FD1C3A}</a:tableStyleId>
              </a:tblPr>
              <a:tblGrid>
                <a:gridCol w="4040371">
                  <a:extLst>
                    <a:ext uri="{9D8B030D-6E8A-4147-A177-3AD203B41FA5}">
                      <a16:colId xmlns:a16="http://schemas.microsoft.com/office/drawing/2014/main" val="1052071911"/>
                    </a:ext>
                  </a:extLst>
                </a:gridCol>
                <a:gridCol w="4061637">
                  <a:extLst>
                    <a:ext uri="{9D8B030D-6E8A-4147-A177-3AD203B41FA5}">
                      <a16:colId xmlns:a16="http://schemas.microsoft.com/office/drawing/2014/main" val="846550391"/>
                    </a:ext>
                  </a:extLst>
                </a:gridCol>
              </a:tblGrid>
              <a:tr h="431646">
                <a:tc>
                  <a:txBody>
                    <a:bodyPr/>
                    <a:lstStyle/>
                    <a:p>
                      <a:pPr algn="ctr"/>
                      <a:r>
                        <a:rPr lang="en-US" b="0" dirty="0"/>
                        <a:t>Graded Potentials</a:t>
                      </a:r>
                    </a:p>
                  </a:txBody>
                  <a:tcPr/>
                </a:tc>
                <a:tc>
                  <a:txBody>
                    <a:bodyPr/>
                    <a:lstStyle/>
                    <a:p>
                      <a:pPr algn="ctr"/>
                      <a:r>
                        <a:rPr lang="en-US" b="0" dirty="0"/>
                        <a:t>Action Potentials</a:t>
                      </a:r>
                    </a:p>
                  </a:txBody>
                  <a:tcPr/>
                </a:tc>
                <a:extLst>
                  <a:ext uri="{0D108BD9-81ED-4DB2-BD59-A6C34878D82A}">
                    <a16:rowId xmlns:a16="http://schemas.microsoft.com/office/drawing/2014/main" val="2321542077"/>
                  </a:ext>
                </a:extLst>
              </a:tr>
              <a:tr h="431646">
                <a:tc>
                  <a:txBody>
                    <a:bodyPr/>
                    <a:lstStyle/>
                    <a:p>
                      <a:pPr algn="ctr"/>
                      <a:r>
                        <a:rPr lang="en-US" sz="1800" b="0" i="0" u="none" strike="noStrike" kern="1200" baseline="0" dirty="0">
                          <a:solidFill>
                            <a:schemeClr val="tx1"/>
                          </a:solidFill>
                          <a:latin typeface="+mn-lt"/>
                          <a:ea typeface="+mn-ea"/>
                          <a:cs typeface="+mn-cs"/>
                        </a:rPr>
                        <a:t>Occur at </a:t>
                      </a:r>
                      <a:r>
                        <a:rPr lang="en-US" sz="1800" b="0" i="0" u="none" strike="noStrike" kern="1200" baseline="0" dirty="0">
                          <a:solidFill>
                            <a:srgbClr val="FF0000"/>
                          </a:solidFill>
                          <a:latin typeface="+mn-lt"/>
                          <a:ea typeface="+mn-ea"/>
                          <a:cs typeface="+mn-cs"/>
                        </a:rPr>
                        <a:t>dendrites/somas</a:t>
                      </a:r>
                      <a:endParaRPr lang="en-US" b="0" dirty="0">
                        <a:solidFill>
                          <a:srgbClr val="FF000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Occur at </a:t>
                      </a:r>
                      <a:r>
                        <a:rPr lang="en-US" sz="1800" b="0" i="0" u="none" strike="noStrike" kern="1200" baseline="0" dirty="0">
                          <a:solidFill>
                            <a:srgbClr val="FF0000"/>
                          </a:solidFill>
                          <a:latin typeface="+mn-lt"/>
                          <a:ea typeface="+mn-ea"/>
                          <a:cs typeface="+mn-cs"/>
                        </a:rPr>
                        <a:t>axon hillock</a:t>
                      </a:r>
                      <a:endParaRPr lang="en-US" b="0" dirty="0">
                        <a:solidFill>
                          <a:srgbClr val="FF0000"/>
                        </a:solidFill>
                      </a:endParaRPr>
                    </a:p>
                  </a:txBody>
                  <a:tcPr/>
                </a:tc>
                <a:extLst>
                  <a:ext uri="{0D108BD9-81ED-4DB2-BD59-A6C34878D82A}">
                    <a16:rowId xmlns:a16="http://schemas.microsoft.com/office/drawing/2014/main" val="137299579"/>
                  </a:ext>
                </a:extLst>
              </a:tr>
              <a:tr h="43164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Caused by </a:t>
                      </a:r>
                      <a:r>
                        <a:rPr lang="en-US" sz="1800" b="0" i="0" u="none" strike="noStrike" kern="1200" baseline="0" dirty="0">
                          <a:solidFill>
                            <a:srgbClr val="FF0000"/>
                          </a:solidFill>
                          <a:latin typeface="+mn-lt"/>
                          <a:ea typeface="+mn-ea"/>
                          <a:cs typeface="+mn-cs"/>
                        </a:rPr>
                        <a:t>mechanical</a:t>
                      </a:r>
                      <a:r>
                        <a:rPr lang="en-US" sz="1800" b="0" i="0" u="none" strike="noStrike" kern="1200" baseline="0" dirty="0">
                          <a:solidFill>
                            <a:srgbClr val="4F2683"/>
                          </a:solidFill>
                          <a:latin typeface="+mn-lt"/>
                          <a:ea typeface="+mn-ea"/>
                          <a:cs typeface="+mn-cs"/>
                        </a:rPr>
                        <a:t> </a:t>
                      </a:r>
                      <a:r>
                        <a:rPr lang="en-US" sz="1800" b="0" i="0" u="none" strike="noStrike" kern="1200" baseline="0" dirty="0">
                          <a:solidFill>
                            <a:schemeClr val="tx1"/>
                          </a:solidFill>
                          <a:latin typeface="+mn-lt"/>
                          <a:ea typeface="+mn-ea"/>
                          <a:cs typeface="+mn-cs"/>
                        </a:rPr>
                        <a:t>or </a:t>
                      </a:r>
                      <a:r>
                        <a:rPr lang="en-US" sz="1800" b="0" i="0" u="none" strike="noStrike" kern="1200" baseline="0" dirty="0">
                          <a:solidFill>
                            <a:srgbClr val="FF0000"/>
                          </a:solidFill>
                          <a:latin typeface="+mn-lt"/>
                          <a:ea typeface="+mn-ea"/>
                          <a:cs typeface="+mn-cs"/>
                        </a:rPr>
                        <a:t>chemical-gated channels	</a:t>
                      </a:r>
                    </a:p>
                    <a:p>
                      <a:pPr marL="0" marR="0" indent="0" algn="ctr" defTabSz="457200" rtl="0" eaLnBrk="1" fontAlgn="auto" latinLnBrk="0" hangingPunct="1">
                        <a:lnSpc>
                          <a:spcPct val="100000"/>
                        </a:lnSpc>
                        <a:spcBef>
                          <a:spcPts val="0"/>
                        </a:spcBef>
                        <a:spcAft>
                          <a:spcPts val="0"/>
                        </a:spcAft>
                        <a:buClrTx/>
                        <a:buSzTx/>
                        <a:buFontTx/>
                        <a:buNone/>
                        <a:tabLst/>
                        <a:defRPr/>
                      </a:pPr>
                      <a:endParaRPr lang="en-US" b="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Caused by </a:t>
                      </a:r>
                      <a:r>
                        <a:rPr lang="en-US" sz="1800" b="0" i="0" u="none" strike="noStrike" kern="1200" baseline="0" dirty="0">
                          <a:solidFill>
                            <a:srgbClr val="FF0000"/>
                          </a:solidFill>
                          <a:latin typeface="+mn-lt"/>
                          <a:ea typeface="+mn-ea"/>
                          <a:cs typeface="+mn-cs"/>
                        </a:rPr>
                        <a:t>voltage-gated channels</a:t>
                      </a:r>
                      <a:r>
                        <a:rPr lang="en-US" sz="1800" b="0" i="0" u="none" strike="noStrike" kern="1200" baseline="0" dirty="0">
                          <a:solidFill>
                            <a:schemeClr val="tx1"/>
                          </a:solidFill>
                          <a:latin typeface="+mn-lt"/>
                          <a:ea typeface="+mn-ea"/>
                          <a:cs typeface="+mn-cs"/>
                        </a:rPr>
                        <a:t>	</a:t>
                      </a:r>
                      <a:endParaRPr lang="en-US" b="0" dirty="0">
                        <a:solidFill>
                          <a:schemeClr val="tx1"/>
                        </a:solidFill>
                      </a:endParaRPr>
                    </a:p>
                  </a:txBody>
                  <a:tcPr/>
                </a:tc>
                <a:extLst>
                  <a:ext uri="{0D108BD9-81ED-4DB2-BD59-A6C34878D82A}">
                    <a16:rowId xmlns:a16="http://schemas.microsoft.com/office/drawing/2014/main" val="3004670691"/>
                  </a:ext>
                </a:extLst>
              </a:tr>
              <a:tr h="745032">
                <a:tc>
                  <a:txBody>
                    <a:bodyPr/>
                    <a:lstStyle/>
                    <a:p>
                      <a:pPr algn="ctr"/>
                      <a:r>
                        <a:rPr lang="en-US" sz="1800" b="0" i="0" u="none" strike="noStrike" kern="1200" baseline="0" dirty="0">
                          <a:solidFill>
                            <a:schemeClr val="tx1"/>
                          </a:solidFill>
                          <a:latin typeface="+mn-lt"/>
                          <a:ea typeface="+mn-ea"/>
                          <a:cs typeface="+mn-cs"/>
                        </a:rPr>
                        <a:t>Can be a </a:t>
                      </a:r>
                      <a:r>
                        <a:rPr lang="en-US" sz="1800" b="0" i="0" u="none" strike="noStrike" kern="1200" baseline="0" dirty="0">
                          <a:solidFill>
                            <a:srgbClr val="FF0000"/>
                          </a:solidFill>
                          <a:latin typeface="+mn-lt"/>
                          <a:ea typeface="+mn-ea"/>
                          <a:cs typeface="+mn-cs"/>
                        </a:rPr>
                        <a:t>depolarization</a:t>
                      </a:r>
                      <a:r>
                        <a:rPr lang="en-US" sz="1800" b="0" i="0" u="none" strike="noStrike" kern="1200" baseline="0" dirty="0">
                          <a:solidFill>
                            <a:schemeClr val="tx1"/>
                          </a:solidFill>
                          <a:latin typeface="+mn-lt"/>
                          <a:ea typeface="+mn-ea"/>
                          <a:cs typeface="+mn-cs"/>
                        </a:rPr>
                        <a:t> or </a:t>
                      </a:r>
                      <a:r>
                        <a:rPr lang="en-US" sz="1800" b="0" i="0" u="none" strike="noStrike" kern="1200" baseline="0" dirty="0">
                          <a:solidFill>
                            <a:srgbClr val="FF0000"/>
                          </a:solidFill>
                          <a:latin typeface="+mn-lt"/>
                          <a:ea typeface="+mn-ea"/>
                          <a:cs typeface="+mn-cs"/>
                        </a:rPr>
                        <a:t>hyperpolarization</a:t>
                      </a:r>
                      <a:endParaRPr lang="en-US" b="0" dirty="0">
                        <a:solidFill>
                          <a:srgbClr val="FF0000"/>
                        </a:solidFill>
                      </a:endParaRPr>
                    </a:p>
                  </a:txBody>
                  <a:tcPr/>
                </a:tc>
                <a:tc>
                  <a:txBody>
                    <a:bodyPr/>
                    <a:lstStyle/>
                    <a:p>
                      <a:pPr algn="ctr"/>
                      <a:r>
                        <a:rPr lang="en-US" sz="1800" b="0" i="0" u="none" strike="noStrike" kern="1200" baseline="0" dirty="0">
                          <a:solidFill>
                            <a:schemeClr val="tx1"/>
                          </a:solidFill>
                          <a:latin typeface="+mn-lt"/>
                          <a:ea typeface="+mn-ea"/>
                          <a:cs typeface="+mn-cs"/>
                        </a:rPr>
                        <a:t>Always a </a:t>
                      </a:r>
                      <a:r>
                        <a:rPr lang="en-US" sz="1800" b="0" i="0" u="none" strike="noStrike" kern="1200" baseline="0" dirty="0">
                          <a:solidFill>
                            <a:srgbClr val="FF0000"/>
                          </a:solidFill>
                          <a:latin typeface="+mn-lt"/>
                          <a:ea typeface="+mn-ea"/>
                          <a:cs typeface="+mn-cs"/>
                        </a:rPr>
                        <a:t>depolarization</a:t>
                      </a:r>
                      <a:endParaRPr lang="en-US" b="0" dirty="0">
                        <a:solidFill>
                          <a:srgbClr val="FF0000"/>
                        </a:solidFill>
                      </a:endParaRPr>
                    </a:p>
                  </a:txBody>
                  <a:tcPr/>
                </a:tc>
                <a:extLst>
                  <a:ext uri="{0D108BD9-81ED-4DB2-BD59-A6C34878D82A}">
                    <a16:rowId xmlns:a16="http://schemas.microsoft.com/office/drawing/2014/main" val="651645159"/>
                  </a:ext>
                </a:extLst>
              </a:tr>
              <a:tr h="431646">
                <a:tc>
                  <a:txBody>
                    <a:bodyPr/>
                    <a:lstStyle/>
                    <a:p>
                      <a:pPr algn="ctr"/>
                      <a:r>
                        <a:rPr lang="en-US" sz="1800" b="0" i="0" u="none" strike="noStrike" kern="1200" baseline="0" dirty="0">
                          <a:solidFill>
                            <a:schemeClr val="tx1"/>
                          </a:solidFill>
                          <a:latin typeface="+mn-lt"/>
                          <a:ea typeface="+mn-ea"/>
                          <a:cs typeface="+mn-cs"/>
                        </a:rPr>
                        <a:t>Amplitude of potential is </a:t>
                      </a:r>
                      <a:r>
                        <a:rPr lang="en-US" sz="1800" b="0" i="0" u="none" strike="noStrike" kern="1200" baseline="0" dirty="0">
                          <a:solidFill>
                            <a:srgbClr val="FF0000"/>
                          </a:solidFill>
                          <a:latin typeface="+mn-lt"/>
                          <a:ea typeface="+mn-ea"/>
                          <a:cs typeface="+mn-cs"/>
                        </a:rPr>
                        <a:t>directly</a:t>
                      </a:r>
                      <a:r>
                        <a:rPr lang="en-US" sz="1800" b="0" i="0" u="none" strike="noStrike" kern="1200" baseline="0" dirty="0">
                          <a:solidFill>
                            <a:srgbClr val="4F2683"/>
                          </a:solidFill>
                          <a:latin typeface="+mn-lt"/>
                          <a:ea typeface="+mn-ea"/>
                          <a:cs typeface="+mn-cs"/>
                        </a:rPr>
                        <a:t> </a:t>
                      </a:r>
                      <a:r>
                        <a:rPr lang="en-US" sz="1800" b="0" i="0" u="none" strike="noStrike" kern="1200" baseline="0" dirty="0">
                          <a:solidFill>
                            <a:srgbClr val="FF0000"/>
                          </a:solidFill>
                          <a:latin typeface="+mn-lt"/>
                          <a:ea typeface="+mn-ea"/>
                          <a:cs typeface="+mn-cs"/>
                        </a:rPr>
                        <a:t>proportional</a:t>
                      </a:r>
                      <a:r>
                        <a:rPr lang="en-US" sz="1800" b="0" i="0" u="none" strike="noStrike" kern="1200" baseline="0" dirty="0">
                          <a:solidFill>
                            <a:schemeClr val="tx1"/>
                          </a:solidFill>
                          <a:latin typeface="+mn-lt"/>
                          <a:ea typeface="+mn-ea"/>
                          <a:cs typeface="+mn-cs"/>
                        </a:rPr>
                        <a:t> to stimulus strength</a:t>
                      </a:r>
                      <a:endParaRPr lang="en-US" b="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FF0000"/>
                          </a:solidFill>
                          <a:latin typeface="+mn-lt"/>
                          <a:ea typeface="+mn-ea"/>
                          <a:cs typeface="+mn-cs"/>
                        </a:rPr>
                        <a:t>All or nothing</a:t>
                      </a:r>
                      <a:r>
                        <a:rPr lang="en-US" sz="1800" b="0" i="0" u="none" strike="noStrike" kern="1200" baseline="0" dirty="0">
                          <a:solidFill>
                            <a:schemeClr val="tx1"/>
                          </a:solidFill>
                          <a:latin typeface="+mn-lt"/>
                          <a:ea typeface="+mn-ea"/>
                          <a:cs typeface="+mn-cs"/>
                        </a:rPr>
                        <a:t>–Amplitude of potential is </a:t>
                      </a:r>
                      <a:r>
                        <a:rPr lang="en-US" sz="1800" b="0" i="0" u="none" strike="noStrike" kern="1200" baseline="0" dirty="0">
                          <a:solidFill>
                            <a:srgbClr val="FF0000"/>
                          </a:solidFill>
                          <a:latin typeface="+mn-lt"/>
                          <a:ea typeface="+mn-ea"/>
                          <a:cs typeface="+mn-cs"/>
                        </a:rPr>
                        <a:t>constant</a:t>
                      </a:r>
                      <a:r>
                        <a:rPr lang="en-US" sz="1800" b="0" i="0" u="none" strike="noStrike" kern="1200" baseline="0" dirty="0">
                          <a:solidFill>
                            <a:schemeClr val="tx1"/>
                          </a:solidFill>
                          <a:latin typeface="+mn-lt"/>
                          <a:ea typeface="+mn-ea"/>
                          <a:cs typeface="+mn-cs"/>
                        </a:rPr>
                        <a:t> no matter the stimulus strength</a:t>
                      </a:r>
                      <a:endParaRPr lang="en-US" b="0" dirty="0">
                        <a:solidFill>
                          <a:schemeClr val="tx1"/>
                        </a:solidFill>
                      </a:endParaRPr>
                    </a:p>
                  </a:txBody>
                  <a:tcPr/>
                </a:tc>
                <a:extLst>
                  <a:ext uri="{0D108BD9-81ED-4DB2-BD59-A6C34878D82A}">
                    <a16:rowId xmlns:a16="http://schemas.microsoft.com/office/drawing/2014/main" val="864251256"/>
                  </a:ext>
                </a:extLst>
              </a:tr>
              <a:tr h="431646">
                <a:tc>
                  <a:txBody>
                    <a:bodyPr/>
                    <a:lstStyle/>
                    <a:p>
                      <a:pPr algn="ctr"/>
                      <a:r>
                        <a:rPr lang="en-US" sz="1800" b="0" i="0" u="none" strike="noStrike" kern="1200" baseline="0" dirty="0">
                          <a:solidFill>
                            <a:schemeClr val="tx1"/>
                          </a:solidFill>
                          <a:latin typeface="+mn-lt"/>
                          <a:ea typeface="+mn-ea"/>
                          <a:cs typeface="+mn-cs"/>
                        </a:rPr>
                        <a:t>Travel </a:t>
                      </a:r>
                      <a:r>
                        <a:rPr lang="en-US" sz="1800" b="0" i="0" u="none" strike="noStrike" kern="1200" baseline="0" dirty="0">
                          <a:solidFill>
                            <a:srgbClr val="FF0000"/>
                          </a:solidFill>
                          <a:latin typeface="+mn-lt"/>
                          <a:ea typeface="+mn-ea"/>
                          <a:cs typeface="+mn-cs"/>
                        </a:rPr>
                        <a:t>short</a:t>
                      </a:r>
                      <a:r>
                        <a:rPr lang="en-US" sz="1800" b="0" i="0" u="none" strike="noStrike" kern="1200" baseline="0" dirty="0">
                          <a:solidFill>
                            <a:schemeClr val="tx1"/>
                          </a:solidFill>
                          <a:latin typeface="+mn-lt"/>
                          <a:ea typeface="+mn-ea"/>
                          <a:cs typeface="+mn-cs"/>
                        </a:rPr>
                        <a:t> distances</a:t>
                      </a:r>
                      <a:endParaRPr lang="en-US" b="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Travel </a:t>
                      </a:r>
                      <a:r>
                        <a:rPr lang="en-US" sz="1800" b="0" i="0" u="none" strike="noStrike" kern="1200" baseline="0" dirty="0">
                          <a:solidFill>
                            <a:srgbClr val="FF0000"/>
                          </a:solidFill>
                          <a:latin typeface="+mn-lt"/>
                          <a:ea typeface="+mn-ea"/>
                          <a:cs typeface="+mn-cs"/>
                        </a:rPr>
                        <a:t>long</a:t>
                      </a:r>
                      <a:r>
                        <a:rPr lang="en-US" sz="1800" b="0" i="0" u="none" strike="noStrike" kern="1200" baseline="0" dirty="0">
                          <a:solidFill>
                            <a:schemeClr val="tx1"/>
                          </a:solidFill>
                          <a:latin typeface="+mn-lt"/>
                          <a:ea typeface="+mn-ea"/>
                          <a:cs typeface="+mn-cs"/>
                        </a:rPr>
                        <a:t> distances</a:t>
                      </a:r>
                      <a:endParaRPr lang="en-US" b="0" dirty="0">
                        <a:solidFill>
                          <a:schemeClr val="tx1"/>
                        </a:solidFill>
                      </a:endParaRPr>
                    </a:p>
                  </a:txBody>
                  <a:tcPr/>
                </a:tc>
                <a:extLst>
                  <a:ext uri="{0D108BD9-81ED-4DB2-BD59-A6C34878D82A}">
                    <a16:rowId xmlns:a16="http://schemas.microsoft.com/office/drawing/2014/main" val="2600971618"/>
                  </a:ext>
                </a:extLst>
              </a:tr>
            </a:tbl>
          </a:graphicData>
        </a:graphic>
      </p:graphicFrame>
    </p:spTree>
    <p:extLst>
      <p:ext uri="{BB962C8B-B14F-4D97-AF65-F5344CB8AC3E}">
        <p14:creationId xmlns:p14="http://schemas.microsoft.com/office/powerpoint/2010/main" val="3092123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Which of the following structures are correctly associated with their function?</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US" dirty="0"/>
              <a:t>Dendrites send outgoing signals</a:t>
            </a:r>
          </a:p>
          <a:p>
            <a:pPr marL="514350" indent="-514350">
              <a:buAutoNum type="alphaUcParenR"/>
            </a:pPr>
            <a:r>
              <a:rPr lang="en-US" dirty="0"/>
              <a:t>Myelin insulates axons to prevent ion/current leak</a:t>
            </a:r>
          </a:p>
          <a:p>
            <a:pPr marL="514350" indent="-514350">
              <a:buAutoNum type="alphaUcParenR"/>
            </a:pPr>
            <a:r>
              <a:rPr lang="en-US" dirty="0"/>
              <a:t>There are no ion channels at the Nodes of Ranvier</a:t>
            </a:r>
          </a:p>
          <a:p>
            <a:pPr marL="514350" indent="-514350">
              <a:buAutoNum type="alphaUcParenR"/>
            </a:pPr>
            <a:r>
              <a:rPr lang="en-US" dirty="0"/>
              <a:t>There are no organelles at the soma</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356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Which of the following structures are correctly associated with their function?</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US" dirty="0"/>
              <a:t>Dendrites send outgoing signals</a:t>
            </a:r>
          </a:p>
          <a:p>
            <a:pPr marL="514350" indent="-514350">
              <a:buAutoNum type="alphaUcParenR"/>
            </a:pPr>
            <a:r>
              <a:rPr lang="en-US" dirty="0">
                <a:solidFill>
                  <a:srgbClr val="FF0000"/>
                </a:solidFill>
              </a:rPr>
              <a:t>Myelin insulates axons to prevent ion/current leak</a:t>
            </a:r>
          </a:p>
          <a:p>
            <a:pPr marL="514350" indent="-514350">
              <a:buAutoNum type="alphaUcParenR"/>
            </a:pPr>
            <a:r>
              <a:rPr lang="en-US" dirty="0"/>
              <a:t>There are no ion channels at the Nodes of Ranvier</a:t>
            </a:r>
          </a:p>
          <a:p>
            <a:pPr marL="514350" indent="-514350">
              <a:buAutoNum type="alphaUcParenR"/>
            </a:pPr>
            <a:r>
              <a:rPr lang="en-US" dirty="0"/>
              <a:t>There are no organelles at the soma</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22175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How can we increase the propagation speed of an action potential down an axon? </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US" dirty="0"/>
              <a:t>Increase diameter of the axon</a:t>
            </a:r>
          </a:p>
          <a:p>
            <a:pPr marL="514350" indent="-514350">
              <a:buAutoNum type="alphaUcParenR"/>
            </a:pPr>
            <a:r>
              <a:rPr lang="en-US" dirty="0"/>
              <a:t>Decrease diameter of the axon</a:t>
            </a:r>
          </a:p>
          <a:p>
            <a:pPr marL="514350" indent="-514350">
              <a:buAutoNum type="alphaUcParenR"/>
            </a:pPr>
            <a:r>
              <a:rPr lang="en-US" dirty="0"/>
              <a:t>Myelinate the axon</a:t>
            </a:r>
          </a:p>
          <a:p>
            <a:pPr marL="514350" indent="-514350">
              <a:buAutoNum type="alphaUcParenR"/>
            </a:pPr>
            <a:r>
              <a:rPr lang="en-US" dirty="0"/>
              <a:t>A and C</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453757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How can we increase the propagation speed of an action potential down an axon? </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US" dirty="0"/>
              <a:t>Increase diameter of the axon</a:t>
            </a:r>
          </a:p>
          <a:p>
            <a:pPr marL="514350" indent="-514350">
              <a:buAutoNum type="alphaUcParenR"/>
            </a:pPr>
            <a:r>
              <a:rPr lang="en-US" dirty="0"/>
              <a:t>Decrease diameter of the axon</a:t>
            </a:r>
          </a:p>
          <a:p>
            <a:pPr marL="514350" indent="-514350">
              <a:buAutoNum type="alphaUcParenR"/>
            </a:pPr>
            <a:r>
              <a:rPr lang="en-US" dirty="0"/>
              <a:t>Myelinate the axon</a:t>
            </a:r>
          </a:p>
          <a:p>
            <a:pPr marL="514350" indent="-514350">
              <a:buAutoNum type="alphaUcParenR"/>
            </a:pPr>
            <a:r>
              <a:rPr lang="en-US" dirty="0">
                <a:solidFill>
                  <a:srgbClr val="FF0000"/>
                </a:solidFill>
              </a:rPr>
              <a:t>A and C</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748954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Depolarization is caused by the opening of ____, causing ___ to flow ___ the cell.</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US" dirty="0"/>
              <a:t>VG Na</a:t>
            </a:r>
            <a:r>
              <a:rPr lang="en-US" baseline="30000" dirty="0"/>
              <a:t>+</a:t>
            </a:r>
            <a:r>
              <a:rPr lang="en-US" dirty="0"/>
              <a:t> channels; Na</a:t>
            </a:r>
            <a:r>
              <a:rPr lang="en-US" baseline="30000" dirty="0"/>
              <a:t>+</a:t>
            </a:r>
            <a:r>
              <a:rPr lang="en-US" dirty="0"/>
              <a:t> ions; into </a:t>
            </a:r>
          </a:p>
          <a:p>
            <a:pPr marL="514350" indent="-514350">
              <a:buAutoNum type="alphaUcParenR"/>
            </a:pPr>
            <a:r>
              <a:rPr lang="en-US" dirty="0"/>
              <a:t>VG Na</a:t>
            </a:r>
            <a:r>
              <a:rPr lang="en-US" baseline="30000" dirty="0"/>
              <a:t>+</a:t>
            </a:r>
            <a:r>
              <a:rPr lang="en-US" dirty="0"/>
              <a:t> channels; Na</a:t>
            </a:r>
            <a:r>
              <a:rPr lang="en-US" baseline="30000" dirty="0"/>
              <a:t>+</a:t>
            </a:r>
            <a:r>
              <a:rPr lang="en-US" dirty="0"/>
              <a:t> ions; out of </a:t>
            </a:r>
          </a:p>
          <a:p>
            <a:pPr marL="514350" indent="-514350">
              <a:buAutoNum type="alphaUcParenR"/>
            </a:pPr>
            <a:r>
              <a:rPr lang="en-US" dirty="0"/>
              <a:t>VG K</a:t>
            </a:r>
            <a:r>
              <a:rPr lang="en-US" baseline="30000" dirty="0"/>
              <a:t>+</a:t>
            </a:r>
            <a:r>
              <a:rPr lang="en-US" dirty="0"/>
              <a:t> channels; K</a:t>
            </a:r>
            <a:r>
              <a:rPr lang="en-US" baseline="30000" dirty="0"/>
              <a:t>+</a:t>
            </a:r>
            <a:r>
              <a:rPr lang="en-US" dirty="0"/>
              <a:t> ions, into</a:t>
            </a:r>
          </a:p>
          <a:p>
            <a:pPr marL="514350" indent="-514350">
              <a:buAutoNum type="alphaUcParenR"/>
            </a:pPr>
            <a:r>
              <a:rPr lang="en-US" dirty="0"/>
              <a:t>VG K</a:t>
            </a:r>
            <a:r>
              <a:rPr lang="en-US" baseline="30000" dirty="0"/>
              <a:t>+</a:t>
            </a:r>
            <a:r>
              <a:rPr lang="en-US" dirty="0"/>
              <a:t> channels; K</a:t>
            </a:r>
            <a:r>
              <a:rPr lang="en-US" baseline="30000" dirty="0"/>
              <a:t>+</a:t>
            </a:r>
            <a:r>
              <a:rPr lang="en-US" dirty="0"/>
              <a:t> ions, out of</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534259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Depolarization is caused by the opening of ____, causing ___ to flow ___ the cell.</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US" dirty="0">
                <a:solidFill>
                  <a:srgbClr val="FF0000"/>
                </a:solidFill>
              </a:rPr>
              <a:t>VG Na</a:t>
            </a:r>
            <a:r>
              <a:rPr lang="en-US" baseline="30000" dirty="0">
                <a:solidFill>
                  <a:srgbClr val="FF0000"/>
                </a:solidFill>
              </a:rPr>
              <a:t>+</a:t>
            </a:r>
            <a:r>
              <a:rPr lang="en-US" dirty="0">
                <a:solidFill>
                  <a:srgbClr val="FF0000"/>
                </a:solidFill>
              </a:rPr>
              <a:t> channels; Na</a:t>
            </a:r>
            <a:r>
              <a:rPr lang="en-US" baseline="30000" dirty="0">
                <a:solidFill>
                  <a:srgbClr val="FF0000"/>
                </a:solidFill>
              </a:rPr>
              <a:t>+</a:t>
            </a:r>
            <a:r>
              <a:rPr lang="en-US" dirty="0">
                <a:solidFill>
                  <a:srgbClr val="FF0000"/>
                </a:solidFill>
              </a:rPr>
              <a:t> ions; into </a:t>
            </a:r>
          </a:p>
          <a:p>
            <a:pPr marL="514350" indent="-514350">
              <a:buAutoNum type="alphaUcParenR"/>
            </a:pPr>
            <a:r>
              <a:rPr lang="en-US" dirty="0"/>
              <a:t>VG Na</a:t>
            </a:r>
            <a:r>
              <a:rPr lang="en-US" baseline="30000" dirty="0"/>
              <a:t>+</a:t>
            </a:r>
            <a:r>
              <a:rPr lang="en-US" dirty="0"/>
              <a:t> channels; Na</a:t>
            </a:r>
            <a:r>
              <a:rPr lang="en-US" baseline="30000" dirty="0"/>
              <a:t>+</a:t>
            </a:r>
            <a:r>
              <a:rPr lang="en-US" dirty="0"/>
              <a:t> ions; out of </a:t>
            </a:r>
          </a:p>
          <a:p>
            <a:pPr marL="514350" indent="-514350">
              <a:buAutoNum type="alphaUcParenR"/>
            </a:pPr>
            <a:r>
              <a:rPr lang="en-US" dirty="0"/>
              <a:t>VG K</a:t>
            </a:r>
            <a:r>
              <a:rPr lang="en-US" baseline="30000" dirty="0"/>
              <a:t>+</a:t>
            </a:r>
            <a:r>
              <a:rPr lang="en-US" dirty="0"/>
              <a:t> channels; K</a:t>
            </a:r>
            <a:r>
              <a:rPr lang="en-US" baseline="30000" dirty="0"/>
              <a:t>+</a:t>
            </a:r>
            <a:r>
              <a:rPr lang="en-US" dirty="0"/>
              <a:t> ions, into</a:t>
            </a:r>
          </a:p>
          <a:p>
            <a:pPr marL="514350" indent="-514350">
              <a:buAutoNum type="alphaUcParenR"/>
            </a:pPr>
            <a:r>
              <a:rPr lang="en-US" dirty="0"/>
              <a:t>VG K</a:t>
            </a:r>
            <a:r>
              <a:rPr lang="en-US" baseline="30000" dirty="0"/>
              <a:t>+</a:t>
            </a:r>
            <a:r>
              <a:rPr lang="en-US" dirty="0"/>
              <a:t> channels; K</a:t>
            </a:r>
            <a:r>
              <a:rPr lang="en-US" baseline="30000" dirty="0"/>
              <a:t>+</a:t>
            </a:r>
            <a:r>
              <a:rPr lang="en-US" dirty="0"/>
              <a:t> ions, out of</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590829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Autofit/>
          </a:bodyPr>
          <a:lstStyle/>
          <a:p>
            <a:pPr algn="ctr"/>
            <a:r>
              <a:rPr lang="en-CA" sz="2800" b="1" dirty="0">
                <a:solidFill>
                  <a:srgbClr val="4F2683"/>
                </a:solidFill>
                <a:latin typeface="Calibri" panose="020F0502020204030204" pitchFamily="34" charset="0"/>
                <a:cs typeface="Calibri" panose="020F0502020204030204" pitchFamily="34" charset="0"/>
              </a:rPr>
              <a:t>What does it mean when an action potential will always have the same amplitude and duration? Doesn’t the action potential skyrocket and die down after it reaches the threshold?</a:t>
            </a:r>
            <a:endParaRPr lang="en-CA" sz="2400"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r>
              <a:rPr lang="en-US" sz="3200" dirty="0"/>
              <a:t>What is meant by this is that the peak will always be around the same height</a:t>
            </a:r>
          </a:p>
          <a:p>
            <a:pPr lvl="1"/>
            <a:r>
              <a:rPr lang="en-US" sz="2800" dirty="0"/>
              <a:t>You cannot have a peak that is much lower or much higher than 30mV</a:t>
            </a:r>
          </a:p>
          <a:p>
            <a:r>
              <a:rPr lang="en-US" sz="3200" dirty="0"/>
              <a:t>With graded potentials you have varying amplitudes</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662249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Autofit/>
          </a:bodyPr>
          <a:lstStyle/>
          <a:p>
            <a:pPr algn="ctr"/>
            <a:r>
              <a:rPr lang="en-US" sz="2800" b="1" dirty="0">
                <a:solidFill>
                  <a:srgbClr val="4F2683"/>
                </a:solidFill>
                <a:latin typeface="Calibri" panose="020F0502020204030204" pitchFamily="34" charset="0"/>
                <a:cs typeface="Calibri" panose="020F0502020204030204" pitchFamily="34" charset="0"/>
              </a:rPr>
              <a:t>The Na</a:t>
            </a:r>
            <a:r>
              <a:rPr lang="en-US" sz="2800" b="1" baseline="30000" dirty="0">
                <a:solidFill>
                  <a:srgbClr val="4F2683"/>
                </a:solidFill>
                <a:latin typeface="Calibri" panose="020F0502020204030204" pitchFamily="34" charset="0"/>
                <a:cs typeface="Calibri" panose="020F0502020204030204" pitchFamily="34" charset="0"/>
              </a:rPr>
              <a:t>+</a:t>
            </a:r>
            <a:r>
              <a:rPr lang="en-US" sz="2800" b="1" dirty="0">
                <a:solidFill>
                  <a:srgbClr val="4F2683"/>
                </a:solidFill>
                <a:latin typeface="Calibri" panose="020F0502020204030204" pitchFamily="34" charset="0"/>
                <a:cs typeface="Calibri" panose="020F0502020204030204" pitchFamily="34" charset="0"/>
              </a:rPr>
              <a:t> and K</a:t>
            </a:r>
            <a:r>
              <a:rPr lang="en-US" sz="2800" b="1" baseline="30000" dirty="0">
                <a:solidFill>
                  <a:srgbClr val="4F2683"/>
                </a:solidFill>
                <a:latin typeface="Calibri" panose="020F0502020204030204" pitchFamily="34" charset="0"/>
                <a:cs typeface="Calibri" panose="020F0502020204030204" pitchFamily="34" charset="0"/>
              </a:rPr>
              <a:t>+</a:t>
            </a:r>
            <a:r>
              <a:rPr lang="en-US" sz="2800" b="1" dirty="0">
                <a:solidFill>
                  <a:srgbClr val="4F2683"/>
                </a:solidFill>
                <a:latin typeface="Calibri" panose="020F0502020204030204" pitchFamily="34" charset="0"/>
                <a:cs typeface="Calibri" panose="020F0502020204030204" pitchFamily="34" charset="0"/>
              </a:rPr>
              <a:t> voltage-gated channels are important in action potential conduction. Which of the following statements is/are true regarding the state of these channels during the repolarization phase?</a:t>
            </a: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fontScale="92500" lnSpcReduction="10000"/>
          </a:bodyPr>
          <a:lstStyle/>
          <a:p>
            <a:pPr marL="514350" indent="-514350">
              <a:buFont typeface="+mj-lt"/>
              <a:buAutoNum type="arabicPeriod"/>
            </a:pPr>
            <a:r>
              <a:rPr lang="en-US" dirty="0"/>
              <a:t>the Na</a:t>
            </a:r>
            <a:r>
              <a:rPr lang="en-US" baseline="30000" dirty="0"/>
              <a:t>+</a:t>
            </a:r>
            <a:r>
              <a:rPr lang="en-US" dirty="0"/>
              <a:t> activation gate will be open</a:t>
            </a:r>
          </a:p>
          <a:p>
            <a:pPr marL="514350" indent="-514350">
              <a:buAutoNum type="arabicPeriod"/>
            </a:pPr>
            <a:r>
              <a:rPr lang="en-US" dirty="0"/>
              <a:t>Na</a:t>
            </a:r>
            <a:r>
              <a:rPr lang="en-US" baseline="30000" dirty="0"/>
              <a:t>+</a:t>
            </a:r>
            <a:r>
              <a:rPr lang="en-US" dirty="0"/>
              <a:t> will be leaving the cell</a:t>
            </a:r>
          </a:p>
          <a:p>
            <a:pPr marL="514350" indent="-514350">
              <a:buAutoNum type="arabicPeriod"/>
            </a:pPr>
            <a:r>
              <a:rPr lang="en-US" dirty="0"/>
              <a:t>the K</a:t>
            </a:r>
            <a:r>
              <a:rPr lang="en-US" baseline="30000" dirty="0"/>
              <a:t>+</a:t>
            </a:r>
            <a:r>
              <a:rPr lang="en-US" dirty="0"/>
              <a:t> voltage-gated channel will be open</a:t>
            </a:r>
          </a:p>
          <a:p>
            <a:pPr marL="514350" indent="-514350">
              <a:buAutoNum type="arabicPeriod"/>
            </a:pPr>
            <a:r>
              <a:rPr lang="en-US" dirty="0"/>
              <a:t>the K</a:t>
            </a:r>
            <a:r>
              <a:rPr lang="en-US" baseline="30000" dirty="0"/>
              <a:t>+</a:t>
            </a:r>
            <a:r>
              <a:rPr lang="en-US" dirty="0"/>
              <a:t> activation gate will be open</a:t>
            </a:r>
          </a:p>
          <a:p>
            <a:pPr marL="0" indent="0">
              <a:buNone/>
            </a:pPr>
            <a:endParaRPr lang="en-US" dirty="0"/>
          </a:p>
          <a:p>
            <a:pPr marL="514350" indent="-514350">
              <a:buAutoNum type="alphaUcParenR"/>
            </a:pPr>
            <a:r>
              <a:rPr lang="en-US" dirty="0"/>
              <a:t>if only 1,2 and 3 are correct</a:t>
            </a:r>
          </a:p>
          <a:p>
            <a:pPr marL="514350" indent="-514350">
              <a:buAutoNum type="alphaUcParenR"/>
            </a:pPr>
            <a:r>
              <a:rPr lang="en-US" dirty="0"/>
              <a:t>if only 1 and 3 are correct</a:t>
            </a:r>
          </a:p>
          <a:p>
            <a:pPr marL="514350" indent="-514350">
              <a:buAutoNum type="alphaUcParenR"/>
            </a:pPr>
            <a:r>
              <a:rPr lang="en-US" dirty="0"/>
              <a:t>if only 2 and 4 are correct</a:t>
            </a:r>
          </a:p>
          <a:p>
            <a:pPr marL="514350" indent="-514350">
              <a:buAutoNum type="alphaUcParenR"/>
            </a:pPr>
            <a:r>
              <a:rPr lang="en-US" dirty="0"/>
              <a:t>if only 4 is correct</a:t>
            </a:r>
          </a:p>
          <a:p>
            <a:pPr marL="514350" indent="-514350">
              <a:buAutoNum type="alphaUcParenR"/>
            </a:pPr>
            <a:r>
              <a:rPr lang="en-US" dirty="0"/>
              <a:t>if ALL are correct</a:t>
            </a:r>
          </a:p>
          <a:p>
            <a:pPr marL="0" indent="0">
              <a:buNone/>
            </a:pPr>
            <a:endParaRPr lang="en-US"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12321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Autofit/>
          </a:bodyPr>
          <a:lstStyle/>
          <a:p>
            <a:pPr algn="ctr"/>
            <a:r>
              <a:rPr lang="en-US" sz="2800" b="1" dirty="0">
                <a:solidFill>
                  <a:srgbClr val="4F2683"/>
                </a:solidFill>
                <a:latin typeface="Calibri" panose="020F0502020204030204" pitchFamily="34" charset="0"/>
                <a:cs typeface="Calibri" panose="020F0502020204030204" pitchFamily="34" charset="0"/>
              </a:rPr>
              <a:t>The Na</a:t>
            </a:r>
            <a:r>
              <a:rPr lang="en-US" sz="2800" b="1" baseline="30000" dirty="0">
                <a:solidFill>
                  <a:srgbClr val="4F2683"/>
                </a:solidFill>
                <a:latin typeface="Calibri" panose="020F0502020204030204" pitchFamily="34" charset="0"/>
                <a:cs typeface="Calibri" panose="020F0502020204030204" pitchFamily="34" charset="0"/>
              </a:rPr>
              <a:t>+</a:t>
            </a:r>
            <a:r>
              <a:rPr lang="en-US" sz="2800" b="1" dirty="0">
                <a:solidFill>
                  <a:srgbClr val="4F2683"/>
                </a:solidFill>
                <a:latin typeface="Calibri" panose="020F0502020204030204" pitchFamily="34" charset="0"/>
                <a:cs typeface="Calibri" panose="020F0502020204030204" pitchFamily="34" charset="0"/>
              </a:rPr>
              <a:t> and K</a:t>
            </a:r>
            <a:r>
              <a:rPr lang="en-US" sz="2800" b="1" baseline="30000" dirty="0">
                <a:solidFill>
                  <a:srgbClr val="4F2683"/>
                </a:solidFill>
                <a:latin typeface="Calibri" panose="020F0502020204030204" pitchFamily="34" charset="0"/>
                <a:cs typeface="Calibri" panose="020F0502020204030204" pitchFamily="34" charset="0"/>
              </a:rPr>
              <a:t>+</a:t>
            </a:r>
            <a:r>
              <a:rPr lang="en-US" sz="2800" b="1" dirty="0">
                <a:solidFill>
                  <a:srgbClr val="4F2683"/>
                </a:solidFill>
                <a:latin typeface="Calibri" panose="020F0502020204030204" pitchFamily="34" charset="0"/>
                <a:cs typeface="Calibri" panose="020F0502020204030204" pitchFamily="34" charset="0"/>
              </a:rPr>
              <a:t> voltage-gated channels are important in action potential conduction. Which of the following statements is/are true regarding the state of these channels during the repolarization phase?</a:t>
            </a: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fontScale="92500" lnSpcReduction="10000"/>
          </a:bodyPr>
          <a:lstStyle/>
          <a:p>
            <a:pPr marL="514350" indent="-514350">
              <a:buFont typeface="+mj-lt"/>
              <a:buAutoNum type="arabicPeriod"/>
            </a:pPr>
            <a:r>
              <a:rPr lang="en-US" dirty="0">
                <a:solidFill>
                  <a:srgbClr val="FF0000"/>
                </a:solidFill>
              </a:rPr>
              <a:t>the Na</a:t>
            </a:r>
            <a:r>
              <a:rPr lang="en-US" baseline="30000" dirty="0">
                <a:solidFill>
                  <a:srgbClr val="FF0000"/>
                </a:solidFill>
              </a:rPr>
              <a:t>+</a:t>
            </a:r>
            <a:r>
              <a:rPr lang="en-US" dirty="0">
                <a:solidFill>
                  <a:srgbClr val="FF0000"/>
                </a:solidFill>
              </a:rPr>
              <a:t> activation gate will be open</a:t>
            </a:r>
          </a:p>
          <a:p>
            <a:pPr marL="514350" indent="-514350">
              <a:buAutoNum type="arabicPeriod"/>
            </a:pPr>
            <a:r>
              <a:rPr lang="en-US" dirty="0"/>
              <a:t>Na</a:t>
            </a:r>
            <a:r>
              <a:rPr lang="en-US" baseline="30000" dirty="0"/>
              <a:t>+</a:t>
            </a:r>
            <a:r>
              <a:rPr lang="en-US" dirty="0"/>
              <a:t> will be leaving the cell</a:t>
            </a:r>
          </a:p>
          <a:p>
            <a:pPr marL="514350" indent="-514350">
              <a:buAutoNum type="arabicPeriod"/>
            </a:pPr>
            <a:r>
              <a:rPr lang="en-US" dirty="0">
                <a:solidFill>
                  <a:srgbClr val="FF0000"/>
                </a:solidFill>
              </a:rPr>
              <a:t>the K</a:t>
            </a:r>
            <a:r>
              <a:rPr lang="en-US" baseline="30000" dirty="0">
                <a:solidFill>
                  <a:srgbClr val="FF0000"/>
                </a:solidFill>
              </a:rPr>
              <a:t>+</a:t>
            </a:r>
            <a:r>
              <a:rPr lang="en-US" dirty="0">
                <a:solidFill>
                  <a:srgbClr val="FF0000"/>
                </a:solidFill>
              </a:rPr>
              <a:t> voltage-gated channel will be open</a:t>
            </a:r>
          </a:p>
          <a:p>
            <a:pPr marL="514350" indent="-514350">
              <a:buAutoNum type="arabicPeriod"/>
            </a:pPr>
            <a:r>
              <a:rPr lang="en-US" dirty="0"/>
              <a:t>the K</a:t>
            </a:r>
            <a:r>
              <a:rPr lang="en-US" baseline="30000" dirty="0"/>
              <a:t>+</a:t>
            </a:r>
            <a:r>
              <a:rPr lang="en-US" dirty="0"/>
              <a:t> activation gate will be open</a:t>
            </a:r>
          </a:p>
          <a:p>
            <a:pPr marL="0" indent="0">
              <a:buNone/>
            </a:pPr>
            <a:endParaRPr lang="en-US" dirty="0"/>
          </a:p>
          <a:p>
            <a:pPr marL="514350" indent="-514350">
              <a:buAutoNum type="alphaUcParenR"/>
            </a:pPr>
            <a:r>
              <a:rPr lang="en-US" dirty="0"/>
              <a:t>if only 1,2 and 3 are correct</a:t>
            </a:r>
          </a:p>
          <a:p>
            <a:pPr marL="514350" indent="-514350">
              <a:buAutoNum type="alphaUcParenR"/>
            </a:pPr>
            <a:r>
              <a:rPr lang="en-US" dirty="0">
                <a:solidFill>
                  <a:srgbClr val="FF0000"/>
                </a:solidFill>
              </a:rPr>
              <a:t>if only 1 and 3 are correct</a:t>
            </a:r>
          </a:p>
          <a:p>
            <a:pPr marL="514350" indent="-514350">
              <a:buAutoNum type="alphaUcParenR"/>
            </a:pPr>
            <a:r>
              <a:rPr lang="en-US" dirty="0"/>
              <a:t>if only 2 and 4 are correct</a:t>
            </a:r>
          </a:p>
          <a:p>
            <a:pPr marL="514350" indent="-514350">
              <a:buAutoNum type="alphaUcParenR"/>
            </a:pPr>
            <a:r>
              <a:rPr lang="en-US" dirty="0"/>
              <a:t>if only 4 is correct</a:t>
            </a:r>
          </a:p>
          <a:p>
            <a:pPr marL="514350" indent="-514350">
              <a:buAutoNum type="alphaUcParenR"/>
            </a:pPr>
            <a:r>
              <a:rPr lang="en-US" dirty="0"/>
              <a:t>if ALL are correct</a:t>
            </a:r>
          </a:p>
          <a:p>
            <a:pPr marL="0" indent="0">
              <a:buNone/>
            </a:pPr>
            <a:endParaRPr lang="en-US"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450794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Autofit/>
          </a:bodyPr>
          <a:lstStyle/>
          <a:p>
            <a:pPr algn="ctr"/>
            <a:r>
              <a:rPr lang="en-US" sz="3600" b="1" dirty="0">
                <a:solidFill>
                  <a:srgbClr val="4F2683"/>
                </a:solidFill>
                <a:latin typeface="Calibri" panose="020F0502020204030204" pitchFamily="34" charset="0"/>
                <a:cs typeface="Calibri" panose="020F0502020204030204" pitchFamily="34" charset="0"/>
              </a:rPr>
              <a:t>The Action Potential</a:t>
            </a:r>
            <a:endParaRPr lang="en-CA" sz="32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8" name="Content Placeholder 3">
            <a:extLst>
              <a:ext uri="{FF2B5EF4-FFF2-40B4-BE49-F238E27FC236}">
                <a16:creationId xmlns:a16="http://schemas.microsoft.com/office/drawing/2014/main" id="{28A23E1D-13D6-4164-83FE-60E76FCDC97B}"/>
              </a:ext>
            </a:extLst>
          </p:cNvPr>
          <p:cNvPicPr>
            <a:picLocks noGrp="1" noChangeAspect="1"/>
          </p:cNvPicPr>
          <p:nvPr>
            <p:ph idx="1"/>
          </p:nvPr>
        </p:nvPicPr>
        <p:blipFill>
          <a:blip r:embed="rId3"/>
          <a:stretch>
            <a:fillRect/>
          </a:stretch>
        </p:blipFill>
        <p:spPr>
          <a:xfrm>
            <a:off x="1955690" y="1204644"/>
            <a:ext cx="7613963" cy="4811143"/>
          </a:xfrm>
        </p:spPr>
      </p:pic>
      <p:sp>
        <p:nvSpPr>
          <p:cNvPr id="9" name="TextBox 8">
            <a:extLst>
              <a:ext uri="{FF2B5EF4-FFF2-40B4-BE49-F238E27FC236}">
                <a16:creationId xmlns:a16="http://schemas.microsoft.com/office/drawing/2014/main" id="{0F0325DE-5CA1-4001-BE0A-98412BF53C73}"/>
              </a:ext>
            </a:extLst>
          </p:cNvPr>
          <p:cNvSpPr txBox="1"/>
          <p:nvPr/>
        </p:nvSpPr>
        <p:spPr>
          <a:xfrm>
            <a:off x="2892407" y="1294767"/>
            <a:ext cx="2222204" cy="2308324"/>
          </a:xfrm>
          <a:prstGeom prst="rect">
            <a:avLst/>
          </a:prstGeom>
          <a:solidFill>
            <a:schemeClr val="bg1"/>
          </a:solidFill>
          <a:ln w="25400">
            <a:solidFill>
              <a:srgbClr val="FF0000"/>
            </a:solidFill>
          </a:ln>
        </p:spPr>
        <p:txBody>
          <a:bodyPr wrap="square" rtlCol="0">
            <a:spAutoFit/>
          </a:bodyPr>
          <a:lstStyle/>
          <a:p>
            <a:r>
              <a:rPr lang="en-US" dirty="0"/>
              <a:t>Depolarization</a:t>
            </a:r>
          </a:p>
          <a:p>
            <a:pPr marL="285750" indent="-285750">
              <a:buFontTx/>
              <a:buChar char="-"/>
            </a:pPr>
            <a:r>
              <a:rPr lang="en-US" dirty="0"/>
              <a:t>Potential becomes more +</a:t>
            </a:r>
            <a:r>
              <a:rPr lang="en-US" dirty="0" err="1"/>
              <a:t>ve</a:t>
            </a:r>
            <a:endParaRPr lang="en-US" dirty="0"/>
          </a:p>
          <a:p>
            <a:pPr marL="285750" indent="-285750">
              <a:buFontTx/>
              <a:buChar char="-"/>
            </a:pPr>
            <a:r>
              <a:rPr lang="en-US" dirty="0"/>
              <a:t>VG Na</a:t>
            </a:r>
            <a:r>
              <a:rPr lang="en-US" baseline="30000" dirty="0"/>
              <a:t>+</a:t>
            </a:r>
            <a:r>
              <a:rPr lang="en-US" dirty="0"/>
              <a:t> C open (fast)</a:t>
            </a:r>
          </a:p>
          <a:p>
            <a:pPr marL="285750" indent="-285750">
              <a:buFontTx/>
              <a:buChar char="-"/>
            </a:pPr>
            <a:r>
              <a:rPr lang="en-US" dirty="0"/>
              <a:t>Na</a:t>
            </a:r>
            <a:r>
              <a:rPr lang="en-US" baseline="30000" dirty="0"/>
              <a:t>+  </a:t>
            </a:r>
            <a:r>
              <a:rPr lang="en-US" dirty="0"/>
              <a:t>flows into cell</a:t>
            </a:r>
          </a:p>
          <a:p>
            <a:pPr marL="285750" indent="-285750">
              <a:buFontTx/>
              <a:buChar char="-"/>
            </a:pPr>
            <a:r>
              <a:rPr lang="en-US" dirty="0"/>
              <a:t>VG K</a:t>
            </a:r>
            <a:r>
              <a:rPr lang="en-US" baseline="30000" dirty="0"/>
              <a:t>+</a:t>
            </a:r>
            <a:r>
              <a:rPr lang="en-US" dirty="0"/>
              <a:t> C start to open (slow)</a:t>
            </a:r>
          </a:p>
        </p:txBody>
      </p:sp>
      <p:sp>
        <p:nvSpPr>
          <p:cNvPr id="10" name="TextBox 9">
            <a:extLst>
              <a:ext uri="{FF2B5EF4-FFF2-40B4-BE49-F238E27FC236}">
                <a16:creationId xmlns:a16="http://schemas.microsoft.com/office/drawing/2014/main" id="{DC9B6140-74C5-4D59-9331-3F3977B53BE6}"/>
              </a:ext>
            </a:extLst>
          </p:cNvPr>
          <p:cNvSpPr txBox="1"/>
          <p:nvPr/>
        </p:nvSpPr>
        <p:spPr>
          <a:xfrm>
            <a:off x="2892407" y="3687702"/>
            <a:ext cx="2115879" cy="1200329"/>
          </a:xfrm>
          <a:prstGeom prst="rect">
            <a:avLst/>
          </a:prstGeom>
          <a:solidFill>
            <a:schemeClr val="bg1"/>
          </a:solidFill>
          <a:ln w="25400">
            <a:solidFill>
              <a:srgbClr val="FF0000"/>
            </a:solidFill>
          </a:ln>
        </p:spPr>
        <p:txBody>
          <a:bodyPr wrap="square" rtlCol="0">
            <a:spAutoFit/>
          </a:bodyPr>
          <a:lstStyle/>
          <a:p>
            <a:r>
              <a:rPr lang="en-US" dirty="0"/>
              <a:t>RMP</a:t>
            </a:r>
          </a:p>
          <a:p>
            <a:pPr marL="285750" indent="-285750">
              <a:buFontTx/>
              <a:buChar char="-"/>
            </a:pPr>
            <a:r>
              <a:rPr lang="en-US" dirty="0"/>
              <a:t>VG Na</a:t>
            </a:r>
            <a:r>
              <a:rPr lang="en-US" baseline="30000" dirty="0"/>
              <a:t>+</a:t>
            </a:r>
            <a:r>
              <a:rPr lang="en-US" dirty="0"/>
              <a:t> C close</a:t>
            </a:r>
          </a:p>
          <a:p>
            <a:pPr marL="285750" indent="-285750">
              <a:buFontTx/>
              <a:buChar char="-"/>
            </a:pPr>
            <a:r>
              <a:rPr lang="en-US" dirty="0"/>
              <a:t>VG K</a:t>
            </a:r>
            <a:r>
              <a:rPr lang="en-US" baseline="30000" dirty="0"/>
              <a:t>+</a:t>
            </a:r>
            <a:r>
              <a:rPr lang="en-US" dirty="0"/>
              <a:t> C fully closed</a:t>
            </a:r>
          </a:p>
        </p:txBody>
      </p:sp>
      <p:sp>
        <p:nvSpPr>
          <p:cNvPr id="11" name="TextBox 10">
            <a:extLst>
              <a:ext uri="{FF2B5EF4-FFF2-40B4-BE49-F238E27FC236}">
                <a16:creationId xmlns:a16="http://schemas.microsoft.com/office/drawing/2014/main" id="{149EC073-79DC-4A36-9CAC-4E81BB1AB484}"/>
              </a:ext>
            </a:extLst>
          </p:cNvPr>
          <p:cNvSpPr txBox="1"/>
          <p:nvPr/>
        </p:nvSpPr>
        <p:spPr>
          <a:xfrm>
            <a:off x="6231029" y="1299866"/>
            <a:ext cx="3572539" cy="1477328"/>
          </a:xfrm>
          <a:prstGeom prst="rect">
            <a:avLst/>
          </a:prstGeom>
          <a:solidFill>
            <a:schemeClr val="bg1"/>
          </a:solidFill>
          <a:ln w="25400">
            <a:solidFill>
              <a:srgbClr val="FF0000"/>
            </a:solidFill>
          </a:ln>
        </p:spPr>
        <p:txBody>
          <a:bodyPr wrap="square" rtlCol="0">
            <a:spAutoFit/>
          </a:bodyPr>
          <a:lstStyle/>
          <a:p>
            <a:r>
              <a:rPr lang="en-US" dirty="0"/>
              <a:t>Repolarization</a:t>
            </a:r>
          </a:p>
          <a:p>
            <a:pPr marL="285750" indent="-285750">
              <a:buFontTx/>
              <a:buChar char="-"/>
            </a:pPr>
            <a:r>
              <a:rPr lang="en-US" dirty="0"/>
              <a:t>Potential returns to RMP</a:t>
            </a:r>
          </a:p>
          <a:p>
            <a:pPr marL="285750" indent="-285750">
              <a:buFontTx/>
              <a:buChar char="-"/>
            </a:pPr>
            <a:r>
              <a:rPr lang="en-US" dirty="0"/>
              <a:t>VG Na</a:t>
            </a:r>
            <a:r>
              <a:rPr lang="en-US" baseline="30000" dirty="0"/>
              <a:t>+</a:t>
            </a:r>
            <a:r>
              <a:rPr lang="en-US" dirty="0"/>
              <a:t> C inactive</a:t>
            </a:r>
          </a:p>
          <a:p>
            <a:pPr marL="285750" indent="-285750">
              <a:buFontTx/>
              <a:buChar char="-"/>
            </a:pPr>
            <a:r>
              <a:rPr lang="en-US" dirty="0"/>
              <a:t>VG K</a:t>
            </a:r>
            <a:r>
              <a:rPr lang="en-US" baseline="30000" dirty="0"/>
              <a:t>+</a:t>
            </a:r>
            <a:r>
              <a:rPr lang="en-US" dirty="0"/>
              <a:t> C fully open</a:t>
            </a:r>
          </a:p>
          <a:p>
            <a:pPr marL="285750" indent="-285750">
              <a:buFontTx/>
              <a:buChar char="-"/>
            </a:pPr>
            <a:r>
              <a:rPr lang="en-US" dirty="0"/>
              <a:t>K</a:t>
            </a:r>
            <a:r>
              <a:rPr lang="en-US" baseline="30000" dirty="0"/>
              <a:t>+  </a:t>
            </a:r>
            <a:r>
              <a:rPr lang="en-US" dirty="0"/>
              <a:t>flows out of cell</a:t>
            </a:r>
          </a:p>
        </p:txBody>
      </p:sp>
      <p:sp>
        <p:nvSpPr>
          <p:cNvPr id="12" name="TextBox 11">
            <a:extLst>
              <a:ext uri="{FF2B5EF4-FFF2-40B4-BE49-F238E27FC236}">
                <a16:creationId xmlns:a16="http://schemas.microsoft.com/office/drawing/2014/main" id="{6F9C4100-FEE0-4EAC-9762-6FB3877277E4}"/>
              </a:ext>
            </a:extLst>
          </p:cNvPr>
          <p:cNvSpPr txBox="1"/>
          <p:nvPr/>
        </p:nvSpPr>
        <p:spPr>
          <a:xfrm>
            <a:off x="6284193" y="3249168"/>
            <a:ext cx="3572539" cy="1477328"/>
          </a:xfrm>
          <a:prstGeom prst="rect">
            <a:avLst/>
          </a:prstGeom>
          <a:solidFill>
            <a:schemeClr val="bg1"/>
          </a:solidFill>
          <a:ln w="25400">
            <a:solidFill>
              <a:srgbClr val="FF0000"/>
            </a:solidFill>
          </a:ln>
        </p:spPr>
        <p:txBody>
          <a:bodyPr wrap="square" rtlCol="0">
            <a:spAutoFit/>
          </a:bodyPr>
          <a:lstStyle/>
          <a:p>
            <a:r>
              <a:rPr lang="en-US" dirty="0"/>
              <a:t>Hyperpolarization</a:t>
            </a:r>
          </a:p>
          <a:p>
            <a:pPr marL="285750" indent="-285750">
              <a:buFontTx/>
              <a:buChar char="-"/>
            </a:pPr>
            <a:r>
              <a:rPr lang="en-US" dirty="0"/>
              <a:t>Potential becomes more –</a:t>
            </a:r>
            <a:r>
              <a:rPr lang="en-US" dirty="0" err="1"/>
              <a:t>ve</a:t>
            </a:r>
            <a:r>
              <a:rPr lang="en-US" dirty="0"/>
              <a:t> than RMP</a:t>
            </a:r>
          </a:p>
          <a:p>
            <a:pPr marL="285750" indent="-285750">
              <a:buFontTx/>
              <a:buChar char="-"/>
            </a:pPr>
            <a:r>
              <a:rPr lang="en-US" dirty="0"/>
              <a:t>VG Na</a:t>
            </a:r>
            <a:r>
              <a:rPr lang="en-US" baseline="30000" dirty="0"/>
              <a:t>+</a:t>
            </a:r>
            <a:r>
              <a:rPr lang="en-US" dirty="0"/>
              <a:t> C close</a:t>
            </a:r>
          </a:p>
          <a:p>
            <a:pPr marL="285750" indent="-285750">
              <a:buFontTx/>
              <a:buChar char="-"/>
            </a:pPr>
            <a:r>
              <a:rPr lang="en-US" dirty="0"/>
              <a:t>VG K</a:t>
            </a:r>
            <a:r>
              <a:rPr lang="en-US" baseline="30000" dirty="0"/>
              <a:t>+</a:t>
            </a:r>
            <a:r>
              <a:rPr lang="en-US" dirty="0"/>
              <a:t> C start to close (slow)</a:t>
            </a:r>
          </a:p>
        </p:txBody>
      </p:sp>
      <p:sp>
        <p:nvSpPr>
          <p:cNvPr id="13" name="Arrow: Down 12">
            <a:extLst>
              <a:ext uri="{FF2B5EF4-FFF2-40B4-BE49-F238E27FC236}">
                <a16:creationId xmlns:a16="http://schemas.microsoft.com/office/drawing/2014/main" id="{C32DA90C-DE95-4C21-8744-FA22313C9668}"/>
              </a:ext>
            </a:extLst>
          </p:cNvPr>
          <p:cNvSpPr/>
          <p:nvPr/>
        </p:nvSpPr>
        <p:spPr>
          <a:xfrm rot="5400000">
            <a:off x="8693572" y="1548482"/>
            <a:ext cx="318977" cy="102914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2718E24-D950-490A-BCEB-AA9C1B4521E9}"/>
              </a:ext>
            </a:extLst>
          </p:cNvPr>
          <p:cNvSpPr txBox="1"/>
          <p:nvPr/>
        </p:nvSpPr>
        <p:spPr>
          <a:xfrm>
            <a:off x="9367634" y="1601390"/>
            <a:ext cx="1233377" cy="923330"/>
          </a:xfrm>
          <a:prstGeom prst="rect">
            <a:avLst/>
          </a:prstGeom>
          <a:solidFill>
            <a:schemeClr val="bg1"/>
          </a:solidFill>
          <a:ln w="25400">
            <a:solidFill>
              <a:srgbClr val="FF0000"/>
            </a:solidFill>
          </a:ln>
        </p:spPr>
        <p:txBody>
          <a:bodyPr wrap="square" rtlCol="0">
            <a:spAutoFit/>
          </a:bodyPr>
          <a:lstStyle/>
          <a:p>
            <a:pPr algn="ctr"/>
            <a:r>
              <a:rPr lang="en-US" b="1" dirty="0">
                <a:solidFill>
                  <a:srgbClr val="FF0000"/>
                </a:solidFill>
              </a:rPr>
              <a:t>Absolute Refractory Period</a:t>
            </a:r>
          </a:p>
        </p:txBody>
      </p:sp>
    </p:spTree>
    <p:extLst>
      <p:ext uri="{BB962C8B-B14F-4D97-AF65-F5344CB8AC3E}">
        <p14:creationId xmlns:p14="http://schemas.microsoft.com/office/powerpoint/2010/main" val="280264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Which of the following events take place at a chemical synapse?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fontScale="85000" lnSpcReduction="10000"/>
          </a:bodyPr>
          <a:lstStyle/>
          <a:p>
            <a:pPr marL="514350" indent="-514350">
              <a:buAutoNum type="arabicPeriod"/>
            </a:pPr>
            <a:r>
              <a:rPr lang="en-US" dirty="0"/>
              <a:t>VG Ca</a:t>
            </a:r>
            <a:r>
              <a:rPr lang="en-US" baseline="30000" dirty="0"/>
              <a:t>2+ </a:t>
            </a:r>
            <a:r>
              <a:rPr lang="en-US" dirty="0"/>
              <a:t>channels open, allowing Ca</a:t>
            </a:r>
            <a:r>
              <a:rPr lang="en-US" baseline="30000" dirty="0"/>
              <a:t>2+ </a:t>
            </a:r>
            <a:r>
              <a:rPr lang="en-US" dirty="0"/>
              <a:t>to flow out of the cell</a:t>
            </a:r>
          </a:p>
          <a:p>
            <a:pPr marL="514350" indent="-514350">
              <a:buAutoNum type="arabicPeriod"/>
            </a:pPr>
            <a:r>
              <a:rPr lang="en-US" dirty="0"/>
              <a:t>VG Ca</a:t>
            </a:r>
            <a:r>
              <a:rPr lang="en-US" baseline="30000" dirty="0"/>
              <a:t>2+ </a:t>
            </a:r>
            <a:r>
              <a:rPr lang="en-US" dirty="0"/>
              <a:t>channels open, allowing Ca</a:t>
            </a:r>
            <a:r>
              <a:rPr lang="en-US" baseline="30000" dirty="0"/>
              <a:t>2+ </a:t>
            </a:r>
            <a:r>
              <a:rPr lang="en-US" dirty="0"/>
              <a:t>to flow into the cell</a:t>
            </a:r>
          </a:p>
          <a:p>
            <a:pPr marL="514350" indent="-514350">
              <a:buAutoNum type="arabicPeriod"/>
            </a:pPr>
            <a:r>
              <a:rPr lang="en-US" dirty="0"/>
              <a:t>Neurotransmitters travel from the post-synaptic cell to the pre-synaptic cell</a:t>
            </a:r>
          </a:p>
          <a:p>
            <a:pPr marL="514350" indent="-514350">
              <a:buAutoNum type="arabicPeriod"/>
            </a:pPr>
            <a:r>
              <a:rPr lang="en-US" dirty="0"/>
              <a:t>Neurotransmitters travel from the pre-synaptic cell to the post-synaptic cell</a:t>
            </a:r>
          </a:p>
          <a:p>
            <a:pPr marL="0" indent="0">
              <a:buNone/>
            </a:pPr>
            <a:endParaRPr lang="en-US" dirty="0"/>
          </a:p>
          <a:p>
            <a:pPr marL="514350" indent="-514350">
              <a:buAutoNum type="alphaUcParenR"/>
            </a:pPr>
            <a:r>
              <a:rPr lang="en-US" dirty="0"/>
              <a:t>If only 1, 2 and 3 are correct</a:t>
            </a:r>
          </a:p>
          <a:p>
            <a:pPr marL="514350" indent="-514350">
              <a:buAutoNum type="alphaUcParenR"/>
            </a:pPr>
            <a:r>
              <a:rPr lang="en-US" dirty="0"/>
              <a:t>If only 1 and 3 are correct</a:t>
            </a:r>
          </a:p>
          <a:p>
            <a:pPr marL="514350" indent="-514350">
              <a:buAutoNum type="alphaUcParenR"/>
            </a:pPr>
            <a:r>
              <a:rPr lang="en-US" dirty="0"/>
              <a:t>If only 2 and 4 are correct</a:t>
            </a:r>
          </a:p>
          <a:p>
            <a:pPr marL="514350" indent="-514350">
              <a:buAutoNum type="alphaUcParenR"/>
            </a:pPr>
            <a:r>
              <a:rPr lang="en-US" dirty="0"/>
              <a:t>If only 4 is correct</a:t>
            </a:r>
          </a:p>
          <a:p>
            <a:pPr marL="514350" indent="-514350">
              <a:buAutoNum type="alphaUcParenR"/>
            </a:pPr>
            <a:r>
              <a:rPr lang="en-US" dirty="0"/>
              <a:t>If ALL are correct</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391370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Which of the following events take place at a chemical synapse?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fontScale="85000" lnSpcReduction="10000"/>
          </a:bodyPr>
          <a:lstStyle/>
          <a:p>
            <a:pPr marL="514350" indent="-514350">
              <a:buAutoNum type="arabicPeriod"/>
            </a:pPr>
            <a:r>
              <a:rPr lang="en-US" dirty="0"/>
              <a:t>VG Ca</a:t>
            </a:r>
            <a:r>
              <a:rPr lang="en-US" baseline="30000" dirty="0"/>
              <a:t>2+ </a:t>
            </a:r>
            <a:r>
              <a:rPr lang="en-US" dirty="0"/>
              <a:t>channels open, allowing Ca</a:t>
            </a:r>
            <a:r>
              <a:rPr lang="en-US" baseline="30000" dirty="0"/>
              <a:t>2+ </a:t>
            </a:r>
            <a:r>
              <a:rPr lang="en-US" dirty="0"/>
              <a:t>to flow out of the cell</a:t>
            </a:r>
          </a:p>
          <a:p>
            <a:pPr marL="514350" indent="-514350">
              <a:buAutoNum type="arabicPeriod"/>
            </a:pPr>
            <a:r>
              <a:rPr lang="en-US" dirty="0">
                <a:solidFill>
                  <a:srgbClr val="FF0000"/>
                </a:solidFill>
              </a:rPr>
              <a:t>VG Ca</a:t>
            </a:r>
            <a:r>
              <a:rPr lang="en-US" baseline="30000" dirty="0">
                <a:solidFill>
                  <a:srgbClr val="FF0000"/>
                </a:solidFill>
              </a:rPr>
              <a:t>2+ </a:t>
            </a:r>
            <a:r>
              <a:rPr lang="en-US" dirty="0">
                <a:solidFill>
                  <a:srgbClr val="FF0000"/>
                </a:solidFill>
              </a:rPr>
              <a:t>channels open, allowing Ca</a:t>
            </a:r>
            <a:r>
              <a:rPr lang="en-US" baseline="30000" dirty="0">
                <a:solidFill>
                  <a:srgbClr val="FF0000"/>
                </a:solidFill>
              </a:rPr>
              <a:t>2+ </a:t>
            </a:r>
            <a:r>
              <a:rPr lang="en-US" dirty="0">
                <a:solidFill>
                  <a:srgbClr val="FF0000"/>
                </a:solidFill>
              </a:rPr>
              <a:t>to flow into the cell</a:t>
            </a:r>
          </a:p>
          <a:p>
            <a:pPr marL="514350" indent="-514350">
              <a:buAutoNum type="arabicPeriod"/>
            </a:pPr>
            <a:r>
              <a:rPr lang="en-US" dirty="0"/>
              <a:t>Neurotransmitters travel from the post-synaptic cell to the pre-synaptic cell</a:t>
            </a:r>
          </a:p>
          <a:p>
            <a:pPr marL="514350" indent="-514350">
              <a:buAutoNum type="arabicPeriod"/>
            </a:pPr>
            <a:r>
              <a:rPr lang="en-US" dirty="0">
                <a:solidFill>
                  <a:srgbClr val="FF0000"/>
                </a:solidFill>
              </a:rPr>
              <a:t>Neurotransmitters travel from the pre-synaptic cell to the post-synaptic cell</a:t>
            </a:r>
          </a:p>
          <a:p>
            <a:pPr marL="0" indent="0">
              <a:buNone/>
            </a:pPr>
            <a:endParaRPr lang="en-US" dirty="0"/>
          </a:p>
          <a:p>
            <a:pPr marL="514350" indent="-514350">
              <a:buAutoNum type="alphaUcParenR"/>
            </a:pPr>
            <a:r>
              <a:rPr lang="en-US" dirty="0"/>
              <a:t>If only 1, 2 and 3 are correct</a:t>
            </a:r>
          </a:p>
          <a:p>
            <a:pPr marL="514350" indent="-514350">
              <a:buAutoNum type="alphaUcParenR"/>
            </a:pPr>
            <a:r>
              <a:rPr lang="en-US" dirty="0"/>
              <a:t>If only 1 and 3 are correct</a:t>
            </a:r>
          </a:p>
          <a:p>
            <a:pPr marL="514350" indent="-514350">
              <a:buAutoNum type="alphaUcParenR"/>
            </a:pPr>
            <a:r>
              <a:rPr lang="en-US" dirty="0">
                <a:solidFill>
                  <a:srgbClr val="FF0000"/>
                </a:solidFill>
              </a:rPr>
              <a:t>If only 2 and 4 are correct</a:t>
            </a:r>
          </a:p>
          <a:p>
            <a:pPr marL="514350" indent="-514350">
              <a:buAutoNum type="alphaUcParenR"/>
            </a:pPr>
            <a:r>
              <a:rPr lang="en-US" dirty="0"/>
              <a:t>If only 4 is correct</a:t>
            </a:r>
          </a:p>
          <a:p>
            <a:pPr marL="514350" indent="-514350">
              <a:buAutoNum type="alphaUcParenR"/>
            </a:pPr>
            <a:r>
              <a:rPr lang="en-US" dirty="0"/>
              <a:t>If ALL are correct</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4256840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Synapse</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8" name="Content Placeholder 2">
            <a:extLst>
              <a:ext uri="{FF2B5EF4-FFF2-40B4-BE49-F238E27FC236}">
                <a16:creationId xmlns:a16="http://schemas.microsoft.com/office/drawing/2014/main" id="{6C82556D-48AA-4683-8100-91BB328B7E05}"/>
              </a:ext>
            </a:extLst>
          </p:cNvPr>
          <p:cNvSpPr>
            <a:spLocks noGrp="1"/>
          </p:cNvSpPr>
          <p:nvPr>
            <p:ph idx="1"/>
          </p:nvPr>
        </p:nvSpPr>
        <p:spPr>
          <a:xfrm>
            <a:off x="942218" y="692441"/>
            <a:ext cx="3523785" cy="1572322"/>
          </a:xfrm>
          <a:ln w="25400">
            <a:solidFill>
              <a:schemeClr val="tx1"/>
            </a:solidFill>
          </a:ln>
        </p:spPr>
        <p:txBody>
          <a:bodyPr>
            <a:normAutofit/>
          </a:bodyPr>
          <a:lstStyle/>
          <a:p>
            <a:pPr marL="0" indent="0">
              <a:spcBef>
                <a:spcPts val="0"/>
              </a:spcBef>
              <a:buNone/>
            </a:pPr>
            <a:r>
              <a:rPr lang="en-US" sz="1800" dirty="0"/>
              <a:t>What happens to extra neurotransmitters?</a:t>
            </a:r>
          </a:p>
          <a:p>
            <a:pPr>
              <a:spcBef>
                <a:spcPts val="0"/>
              </a:spcBef>
            </a:pPr>
            <a:r>
              <a:rPr lang="en-US" sz="1800" dirty="0"/>
              <a:t>Recycled into axon terminal</a:t>
            </a:r>
          </a:p>
          <a:p>
            <a:pPr>
              <a:spcBef>
                <a:spcPts val="0"/>
              </a:spcBef>
            </a:pPr>
            <a:r>
              <a:rPr lang="en-US" sz="1800" dirty="0"/>
              <a:t>Degraded by enzymes</a:t>
            </a:r>
          </a:p>
          <a:p>
            <a:pPr>
              <a:spcBef>
                <a:spcPts val="0"/>
              </a:spcBef>
            </a:pPr>
            <a:r>
              <a:rPr lang="en-US" sz="1800" dirty="0"/>
              <a:t>Diffuse out of cleft</a:t>
            </a:r>
          </a:p>
        </p:txBody>
      </p:sp>
      <p:pic>
        <p:nvPicPr>
          <p:cNvPr id="9" name="Picture 8">
            <a:extLst>
              <a:ext uri="{FF2B5EF4-FFF2-40B4-BE49-F238E27FC236}">
                <a16:creationId xmlns:a16="http://schemas.microsoft.com/office/drawing/2014/main" id="{5D9F4C00-9DF9-42C3-8F6A-56334A84BCED}"/>
              </a:ext>
            </a:extLst>
          </p:cNvPr>
          <p:cNvPicPr>
            <a:picLocks noChangeAspect="1"/>
          </p:cNvPicPr>
          <p:nvPr/>
        </p:nvPicPr>
        <p:blipFill>
          <a:blip r:embed="rId3"/>
          <a:stretch>
            <a:fillRect/>
          </a:stretch>
        </p:blipFill>
        <p:spPr>
          <a:xfrm>
            <a:off x="4520317" y="1067439"/>
            <a:ext cx="5487841" cy="4549697"/>
          </a:xfrm>
          <a:prstGeom prst="rect">
            <a:avLst/>
          </a:prstGeom>
        </p:spPr>
      </p:pic>
      <p:sp>
        <p:nvSpPr>
          <p:cNvPr id="10" name="Content Placeholder 2">
            <a:extLst>
              <a:ext uri="{FF2B5EF4-FFF2-40B4-BE49-F238E27FC236}">
                <a16:creationId xmlns:a16="http://schemas.microsoft.com/office/drawing/2014/main" id="{12E3E355-98CF-4436-BE17-6FE6976B04ED}"/>
              </a:ext>
            </a:extLst>
          </p:cNvPr>
          <p:cNvSpPr txBox="1">
            <a:spLocks/>
          </p:cNvSpPr>
          <p:nvPr/>
        </p:nvSpPr>
        <p:spPr>
          <a:xfrm>
            <a:off x="942218" y="2441904"/>
            <a:ext cx="3523785" cy="3520920"/>
          </a:xfrm>
          <a:prstGeom prst="rect">
            <a:avLst/>
          </a:prstGeom>
          <a:ln w="2540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800" dirty="0"/>
              <a:t>What happens to the post-synaptic cell?</a:t>
            </a:r>
          </a:p>
          <a:p>
            <a:pPr marL="0" indent="0">
              <a:spcBef>
                <a:spcPts val="0"/>
              </a:spcBef>
              <a:buNone/>
            </a:pPr>
            <a:r>
              <a:rPr lang="en-US" sz="1800" dirty="0"/>
              <a:t>If Na+ channels open: EPSP</a:t>
            </a:r>
          </a:p>
          <a:p>
            <a:pPr>
              <a:spcBef>
                <a:spcPts val="0"/>
              </a:spcBef>
            </a:pPr>
            <a:r>
              <a:rPr lang="en-US" sz="1800" dirty="0"/>
              <a:t>Na</a:t>
            </a:r>
            <a:r>
              <a:rPr lang="en-US" sz="1800" baseline="30000" dirty="0"/>
              <a:t>+</a:t>
            </a:r>
            <a:r>
              <a:rPr lang="en-US" sz="1800" dirty="0"/>
              <a:t> into cell </a:t>
            </a:r>
          </a:p>
          <a:p>
            <a:pPr>
              <a:spcBef>
                <a:spcPts val="0"/>
              </a:spcBef>
            </a:pPr>
            <a:r>
              <a:rPr lang="en-US" sz="1800" dirty="0"/>
              <a:t>Depolarization of post-synaptic cell (graded potential towards threshold)</a:t>
            </a:r>
          </a:p>
          <a:p>
            <a:pPr marL="0" indent="0">
              <a:spcBef>
                <a:spcPts val="0"/>
              </a:spcBef>
              <a:buNone/>
            </a:pPr>
            <a:r>
              <a:rPr lang="en-US" sz="1800" dirty="0"/>
              <a:t>If K</a:t>
            </a:r>
            <a:r>
              <a:rPr lang="en-US" sz="1800" baseline="30000" dirty="0"/>
              <a:t>+</a:t>
            </a:r>
            <a:r>
              <a:rPr lang="en-US" sz="1800" dirty="0"/>
              <a:t> or Cl</a:t>
            </a:r>
            <a:r>
              <a:rPr lang="en-US" sz="1800" baseline="30000" dirty="0"/>
              <a:t>-</a:t>
            </a:r>
            <a:r>
              <a:rPr lang="en-US" sz="1800" dirty="0"/>
              <a:t> channels open: IPSP</a:t>
            </a:r>
          </a:p>
          <a:p>
            <a:pPr>
              <a:spcBef>
                <a:spcPts val="0"/>
              </a:spcBef>
            </a:pPr>
            <a:r>
              <a:rPr lang="en-US" sz="1800" dirty="0"/>
              <a:t>K</a:t>
            </a:r>
            <a:r>
              <a:rPr lang="en-US" sz="1800" baseline="30000" dirty="0"/>
              <a:t>+</a:t>
            </a:r>
            <a:r>
              <a:rPr lang="en-US" sz="1800" dirty="0"/>
              <a:t> out of cell or Cl</a:t>
            </a:r>
            <a:r>
              <a:rPr lang="en-US" sz="1800" baseline="30000" dirty="0"/>
              <a:t>- </a:t>
            </a:r>
            <a:r>
              <a:rPr lang="en-US" sz="1800" dirty="0"/>
              <a:t>into cell </a:t>
            </a:r>
          </a:p>
          <a:p>
            <a:pPr>
              <a:spcBef>
                <a:spcPts val="0"/>
              </a:spcBef>
            </a:pPr>
            <a:r>
              <a:rPr lang="en-US" sz="1800" dirty="0"/>
              <a:t>Hyperpolarization of post-synaptic cell (graded potential away from threshold)</a:t>
            </a:r>
          </a:p>
        </p:txBody>
      </p:sp>
    </p:spTree>
    <p:extLst>
      <p:ext uri="{BB962C8B-B14F-4D97-AF65-F5344CB8AC3E}">
        <p14:creationId xmlns:p14="http://schemas.microsoft.com/office/powerpoint/2010/main" val="26421798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normAutofit/>
          </a:bodyPr>
          <a:lstStyle/>
          <a:p>
            <a:r>
              <a:rPr lang="en-US" sz="4400" b="1" dirty="0">
                <a:solidFill>
                  <a:srgbClr val="4F2683"/>
                </a:solidFill>
                <a:latin typeface="+mn-lt"/>
              </a:rPr>
              <a:t>Chapter 2</a:t>
            </a:r>
            <a:endParaRPr lang="en-CA" sz="5400"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5" name="Subtitle 2">
            <a:extLst>
              <a:ext uri="{FF2B5EF4-FFF2-40B4-BE49-F238E27FC236}">
                <a16:creationId xmlns:a16="http://schemas.microsoft.com/office/drawing/2014/main" id="{41E30B57-141A-42DC-B419-BCFCDB3A5338}"/>
              </a:ext>
            </a:extLst>
          </p:cNvPr>
          <p:cNvSpPr>
            <a:spLocks noGrp="1"/>
          </p:cNvSpPr>
          <p:nvPr>
            <p:ph type="subTitle" idx="1"/>
          </p:nvPr>
        </p:nvSpPr>
        <p:spPr>
          <a:xfrm>
            <a:off x="1828800" y="3886200"/>
            <a:ext cx="8534400" cy="1752600"/>
          </a:xfrm>
        </p:spPr>
        <p:txBody>
          <a:bodyPr>
            <a:normAutofit/>
          </a:bodyPr>
          <a:lstStyle/>
          <a:p>
            <a:r>
              <a:rPr lang="en-US" sz="2800" b="1" dirty="0">
                <a:solidFill>
                  <a:schemeClr val="bg1">
                    <a:lumMod val="50000"/>
                  </a:schemeClr>
                </a:solidFill>
              </a:rPr>
              <a:t>Dr. </a:t>
            </a:r>
            <a:r>
              <a:rPr lang="en-US" sz="2800" b="1" dirty="0" err="1">
                <a:solidFill>
                  <a:schemeClr val="bg1">
                    <a:lumMod val="50000"/>
                  </a:schemeClr>
                </a:solidFill>
              </a:rPr>
              <a:t>Everling</a:t>
            </a:r>
            <a:endParaRPr lang="en-US" sz="2800" b="1" dirty="0">
              <a:solidFill>
                <a:schemeClr val="bg1">
                  <a:lumMod val="50000"/>
                </a:schemeClr>
              </a:solidFill>
            </a:endParaRPr>
          </a:p>
          <a:p>
            <a:endParaRPr lang="en-US" sz="2800" b="1" dirty="0">
              <a:solidFill>
                <a:schemeClr val="bg1">
                  <a:lumMod val="50000"/>
                </a:schemeClr>
              </a:solidFill>
            </a:endParaRPr>
          </a:p>
        </p:txBody>
      </p:sp>
    </p:spTree>
    <p:extLst>
      <p:ext uri="{BB962C8B-B14F-4D97-AF65-F5344CB8AC3E}">
        <p14:creationId xmlns:p14="http://schemas.microsoft.com/office/powerpoint/2010/main" val="34413374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Chapter Overview</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Font typeface="+mj-lt"/>
              <a:buAutoNum type="arabicPeriod"/>
            </a:pPr>
            <a:r>
              <a:rPr lang="en-US" sz="3200" dirty="0"/>
              <a:t>Nervous system overview</a:t>
            </a:r>
          </a:p>
          <a:p>
            <a:pPr marL="514350" indent="-514350">
              <a:buFont typeface="+mj-lt"/>
              <a:buAutoNum type="arabicPeriod"/>
            </a:pPr>
            <a:r>
              <a:rPr lang="en-US" sz="3200" dirty="0"/>
              <a:t>Touch</a:t>
            </a:r>
          </a:p>
          <a:p>
            <a:pPr marL="514350" indent="-514350">
              <a:buFont typeface="+mj-lt"/>
              <a:buAutoNum type="arabicPeriod"/>
            </a:pPr>
            <a:r>
              <a:rPr lang="en-US" sz="3200" dirty="0"/>
              <a:t>Vision</a:t>
            </a:r>
          </a:p>
          <a:p>
            <a:pPr marL="514350" indent="-514350">
              <a:buFont typeface="+mj-lt"/>
              <a:buAutoNum type="arabicPeriod"/>
            </a:pPr>
            <a:r>
              <a:rPr lang="en-US" sz="3200" dirty="0"/>
              <a:t>Audition</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41428030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0051"/>
          </a:xfrm>
        </p:spPr>
        <p:txBody>
          <a:bodyPr>
            <a:noAutofit/>
          </a:bodyPr>
          <a:lstStyle/>
          <a:p>
            <a:pPr algn="ctr"/>
            <a:r>
              <a:rPr lang="en-CA" sz="3600" b="1" dirty="0">
                <a:solidFill>
                  <a:srgbClr val="4F2683"/>
                </a:solidFill>
                <a:latin typeface="Calibri" panose="020F0502020204030204" pitchFamily="34" charset="0"/>
                <a:cs typeface="Calibri" panose="020F0502020204030204" pitchFamily="34" charset="0"/>
              </a:rPr>
              <a:t>Divisions of the Nervous System</a:t>
            </a:r>
            <a:endParaRPr lang="en-CA" sz="32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Picture 5">
            <a:extLst>
              <a:ext uri="{FF2B5EF4-FFF2-40B4-BE49-F238E27FC236}">
                <a16:creationId xmlns:a16="http://schemas.microsoft.com/office/drawing/2014/main" id="{D1AA3AA4-3759-4BB1-BB28-0BBF95EE8288}"/>
              </a:ext>
            </a:extLst>
          </p:cNvPr>
          <p:cNvPicPr>
            <a:picLocks noChangeAspect="1"/>
          </p:cNvPicPr>
          <p:nvPr/>
        </p:nvPicPr>
        <p:blipFill>
          <a:blip r:embed="rId3"/>
          <a:stretch>
            <a:fillRect/>
          </a:stretch>
        </p:blipFill>
        <p:spPr>
          <a:xfrm>
            <a:off x="3036571" y="1140637"/>
            <a:ext cx="6118857" cy="4798533"/>
          </a:xfrm>
          <a:prstGeom prst="rect">
            <a:avLst/>
          </a:prstGeom>
        </p:spPr>
      </p:pic>
      <p:cxnSp>
        <p:nvCxnSpPr>
          <p:cNvPr id="7" name="Straight Arrow Connector 6">
            <a:extLst>
              <a:ext uri="{FF2B5EF4-FFF2-40B4-BE49-F238E27FC236}">
                <a16:creationId xmlns:a16="http://schemas.microsoft.com/office/drawing/2014/main" id="{45DEF1A7-5057-49D6-807A-815B396D2672}"/>
              </a:ext>
            </a:extLst>
          </p:cNvPr>
          <p:cNvCxnSpPr>
            <a:cxnSpLocks/>
          </p:cNvCxnSpPr>
          <p:nvPr/>
        </p:nvCxnSpPr>
        <p:spPr>
          <a:xfrm>
            <a:off x="5335675" y="5476352"/>
            <a:ext cx="921098"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5A24BA4B-36F6-477E-AD8E-88F719539D9D}"/>
              </a:ext>
            </a:extLst>
          </p:cNvPr>
          <p:cNvSpPr txBox="1"/>
          <p:nvPr/>
        </p:nvSpPr>
        <p:spPr>
          <a:xfrm>
            <a:off x="3871235" y="5291686"/>
            <a:ext cx="1464440" cy="369332"/>
          </a:xfrm>
          <a:prstGeom prst="rect">
            <a:avLst/>
          </a:prstGeom>
          <a:noFill/>
        </p:spPr>
        <p:txBody>
          <a:bodyPr wrap="none" rtlCol="0">
            <a:spAutoFit/>
          </a:bodyPr>
          <a:lstStyle/>
          <a:p>
            <a:r>
              <a:rPr lang="en-US" b="1" dirty="0"/>
              <a:t>Fight or flight</a:t>
            </a:r>
          </a:p>
        </p:txBody>
      </p:sp>
      <p:cxnSp>
        <p:nvCxnSpPr>
          <p:cNvPr id="10" name="Straight Arrow Connector 9">
            <a:extLst>
              <a:ext uri="{FF2B5EF4-FFF2-40B4-BE49-F238E27FC236}">
                <a16:creationId xmlns:a16="http://schemas.microsoft.com/office/drawing/2014/main" id="{DBE104B8-ABFA-43DD-9D98-AADD6BB061BD}"/>
              </a:ext>
            </a:extLst>
          </p:cNvPr>
          <p:cNvCxnSpPr>
            <a:cxnSpLocks/>
          </p:cNvCxnSpPr>
          <p:nvPr/>
        </p:nvCxnSpPr>
        <p:spPr>
          <a:xfrm flipH="1">
            <a:off x="9155428" y="5476352"/>
            <a:ext cx="893715"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3F3A7791-B41F-419F-9A0A-4B712CA7C6B5}"/>
              </a:ext>
            </a:extLst>
          </p:cNvPr>
          <p:cNvSpPr txBox="1"/>
          <p:nvPr/>
        </p:nvSpPr>
        <p:spPr>
          <a:xfrm>
            <a:off x="9990092" y="5291686"/>
            <a:ext cx="1632370" cy="369332"/>
          </a:xfrm>
          <a:prstGeom prst="rect">
            <a:avLst/>
          </a:prstGeom>
          <a:noFill/>
        </p:spPr>
        <p:txBody>
          <a:bodyPr wrap="none" rtlCol="0">
            <a:spAutoFit/>
          </a:bodyPr>
          <a:lstStyle/>
          <a:p>
            <a:r>
              <a:rPr lang="en-US" b="1" dirty="0"/>
              <a:t>Rest and digest</a:t>
            </a:r>
          </a:p>
        </p:txBody>
      </p:sp>
    </p:spTree>
    <p:extLst>
      <p:ext uri="{BB962C8B-B14F-4D97-AF65-F5344CB8AC3E}">
        <p14:creationId xmlns:p14="http://schemas.microsoft.com/office/powerpoint/2010/main" val="37952181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0051"/>
          </a:xfrm>
        </p:spPr>
        <p:txBody>
          <a:bodyPr>
            <a:noAutofit/>
          </a:bodyPr>
          <a:lstStyle/>
          <a:p>
            <a:pPr algn="ctr"/>
            <a:r>
              <a:rPr lang="en-CA" sz="3600" b="1" dirty="0">
                <a:solidFill>
                  <a:srgbClr val="4F2683"/>
                </a:solidFill>
                <a:latin typeface="Calibri" panose="020F0502020204030204" pitchFamily="34" charset="0"/>
                <a:cs typeface="Calibri" panose="020F0502020204030204" pitchFamily="34" charset="0"/>
              </a:rPr>
              <a:t>CNS Major Parts and Functions</a:t>
            </a:r>
            <a:endParaRPr lang="en-CA" sz="32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7" name="Picture 6">
            <a:extLst>
              <a:ext uri="{FF2B5EF4-FFF2-40B4-BE49-F238E27FC236}">
                <a16:creationId xmlns:a16="http://schemas.microsoft.com/office/drawing/2014/main" id="{64AA78E8-B351-4D87-A565-35DD4E7AF044}"/>
              </a:ext>
            </a:extLst>
          </p:cNvPr>
          <p:cNvPicPr>
            <a:picLocks noChangeAspect="1"/>
          </p:cNvPicPr>
          <p:nvPr/>
        </p:nvPicPr>
        <p:blipFill>
          <a:blip r:embed="rId3"/>
          <a:stretch>
            <a:fillRect/>
          </a:stretch>
        </p:blipFill>
        <p:spPr>
          <a:xfrm>
            <a:off x="5518254" y="1689137"/>
            <a:ext cx="6444343" cy="3460332"/>
          </a:xfrm>
          <a:prstGeom prst="rect">
            <a:avLst/>
          </a:prstGeom>
        </p:spPr>
      </p:pic>
      <p:pic>
        <p:nvPicPr>
          <p:cNvPr id="8" name="Picture 7">
            <a:extLst>
              <a:ext uri="{FF2B5EF4-FFF2-40B4-BE49-F238E27FC236}">
                <a16:creationId xmlns:a16="http://schemas.microsoft.com/office/drawing/2014/main" id="{80BEAE95-C9CC-4EFB-A8C5-5D3456CE6EBC}"/>
              </a:ext>
            </a:extLst>
          </p:cNvPr>
          <p:cNvPicPr>
            <a:picLocks noChangeAspect="1"/>
          </p:cNvPicPr>
          <p:nvPr/>
        </p:nvPicPr>
        <p:blipFill>
          <a:blip r:embed="rId4"/>
          <a:stretch>
            <a:fillRect/>
          </a:stretch>
        </p:blipFill>
        <p:spPr>
          <a:xfrm>
            <a:off x="229403" y="1689137"/>
            <a:ext cx="5415224" cy="3470029"/>
          </a:xfrm>
          <a:prstGeom prst="rect">
            <a:avLst/>
          </a:prstGeom>
        </p:spPr>
      </p:pic>
    </p:spTree>
    <p:extLst>
      <p:ext uri="{BB962C8B-B14F-4D97-AF65-F5344CB8AC3E}">
        <p14:creationId xmlns:p14="http://schemas.microsoft.com/office/powerpoint/2010/main" val="1514522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Autofit/>
          </a:bodyPr>
          <a:lstStyle/>
          <a:p>
            <a:pPr algn="ctr"/>
            <a:r>
              <a:rPr lang="en-CA" sz="2400" b="1" dirty="0">
                <a:solidFill>
                  <a:srgbClr val="4F2683"/>
                </a:solidFill>
                <a:latin typeface="Calibri" panose="020F0502020204030204" pitchFamily="34" charset="0"/>
                <a:cs typeface="Calibri" panose="020F0502020204030204" pitchFamily="34" charset="0"/>
              </a:rPr>
              <a:t>Please answer in tutorial: how does the sodium potassium pump maintain the concentration gradients but not generate resting membrane potential? How then is resting membrane potential generated?</a:t>
            </a:r>
            <a:endParaRPr lang="en-CA" sz="2000"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fontScale="92500" lnSpcReduction="20000"/>
          </a:bodyPr>
          <a:lstStyle/>
          <a:p>
            <a:r>
              <a:rPr lang="en-US" dirty="0"/>
              <a:t>This has to do with the ions present, as well as the channels</a:t>
            </a:r>
          </a:p>
          <a:p>
            <a:r>
              <a:rPr lang="en-CA" dirty="0"/>
              <a:t>All cells in the body have a resting membrane potential (RMP)</a:t>
            </a:r>
          </a:p>
          <a:p>
            <a:r>
              <a:rPr lang="en-CA" dirty="0"/>
              <a:t>At </a:t>
            </a:r>
            <a:r>
              <a:rPr lang="en-CA" dirty="0">
                <a:solidFill>
                  <a:srgbClr val="FF0000"/>
                </a:solidFill>
              </a:rPr>
              <a:t>electrochemical equilibrium</a:t>
            </a:r>
            <a:r>
              <a:rPr lang="en-CA" dirty="0"/>
              <a:t>:</a:t>
            </a:r>
          </a:p>
          <a:p>
            <a:pPr lvl="1"/>
            <a:r>
              <a:rPr lang="en-CA" dirty="0"/>
              <a:t>No NET movement of ions (i.e. ions continue to enter and exit the cell at an equal rate)</a:t>
            </a:r>
          </a:p>
          <a:p>
            <a:r>
              <a:rPr lang="en-CA" dirty="0"/>
              <a:t>The RMP is not generated by the Na</a:t>
            </a:r>
            <a:r>
              <a:rPr lang="en-CA" baseline="30000" dirty="0"/>
              <a:t>+</a:t>
            </a:r>
            <a:r>
              <a:rPr lang="en-CA" dirty="0"/>
              <a:t>/K</a:t>
            </a:r>
            <a:r>
              <a:rPr lang="en-CA" baseline="30000" dirty="0"/>
              <a:t>+</a:t>
            </a:r>
            <a:r>
              <a:rPr lang="en-CA" dirty="0"/>
              <a:t> pump </a:t>
            </a:r>
          </a:p>
          <a:p>
            <a:r>
              <a:rPr lang="en-CA" dirty="0"/>
              <a:t>Rather, it is mainly generated by K</a:t>
            </a:r>
            <a:r>
              <a:rPr lang="en-CA" baseline="30000" dirty="0"/>
              <a:t>+</a:t>
            </a:r>
            <a:r>
              <a:rPr lang="en-CA" dirty="0"/>
              <a:t> leaving the cell due to its high permeability (and Cl</a:t>
            </a:r>
            <a:r>
              <a:rPr lang="en-CA" baseline="30000" dirty="0"/>
              <a:t>-</a:t>
            </a:r>
            <a:r>
              <a:rPr lang="en-CA" dirty="0"/>
              <a:t> entering the cell easily)</a:t>
            </a:r>
          </a:p>
          <a:p>
            <a:pPr lvl="1"/>
            <a:r>
              <a:rPr lang="en-CA" dirty="0"/>
              <a:t>This establishes an electrical potential difference across the membrane with inside negative with resect to the outside (-70 mV) </a:t>
            </a:r>
          </a:p>
          <a:p>
            <a:r>
              <a:rPr lang="en-CA" dirty="0"/>
              <a:t>The Na</a:t>
            </a:r>
            <a:r>
              <a:rPr lang="en-CA" baseline="30000" dirty="0"/>
              <a:t>+</a:t>
            </a:r>
            <a:r>
              <a:rPr lang="en-CA" dirty="0"/>
              <a:t>/K</a:t>
            </a:r>
            <a:r>
              <a:rPr lang="en-CA" baseline="30000" dirty="0"/>
              <a:t>+</a:t>
            </a:r>
            <a:r>
              <a:rPr lang="en-CA" dirty="0"/>
              <a:t> pump moves ions against gradients to return to RMP after AP</a:t>
            </a:r>
          </a:p>
          <a:p>
            <a:pPr lvl="1"/>
            <a:r>
              <a:rPr lang="en-CA" dirty="0"/>
              <a:t>3 Na</a:t>
            </a:r>
            <a:r>
              <a:rPr lang="en-CA" baseline="30000" dirty="0"/>
              <a:t>+</a:t>
            </a:r>
            <a:r>
              <a:rPr lang="en-CA" dirty="0"/>
              <a:t> </a:t>
            </a:r>
            <a:r>
              <a:rPr lang="en-CA" dirty="0">
                <a:solidFill>
                  <a:srgbClr val="FF0000"/>
                </a:solidFill>
              </a:rPr>
              <a:t>OUT</a:t>
            </a:r>
            <a:r>
              <a:rPr lang="en-CA" dirty="0"/>
              <a:t> and 2 K</a:t>
            </a:r>
            <a:r>
              <a:rPr lang="en-CA" baseline="30000" dirty="0"/>
              <a:t>+</a:t>
            </a:r>
            <a:r>
              <a:rPr lang="en-CA" dirty="0"/>
              <a:t> </a:t>
            </a:r>
            <a:r>
              <a:rPr lang="en-CA" dirty="0">
                <a:solidFill>
                  <a:srgbClr val="FF0000"/>
                </a:solidFill>
              </a:rPr>
              <a:t>IN</a:t>
            </a:r>
            <a:r>
              <a:rPr lang="en-CA" dirty="0"/>
              <a:t> for each ATP</a:t>
            </a:r>
          </a:p>
          <a:p>
            <a:endParaRPr lang="en-US" sz="2800"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4176270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0051"/>
          </a:xfrm>
        </p:spPr>
        <p:txBody>
          <a:bodyPr>
            <a:noAutofit/>
          </a:bodyPr>
          <a:lstStyle/>
          <a:p>
            <a:pPr algn="ctr"/>
            <a:r>
              <a:rPr lang="en-CA" sz="3600" b="1" dirty="0">
                <a:solidFill>
                  <a:srgbClr val="4F2683"/>
                </a:solidFill>
                <a:latin typeface="Calibri" panose="020F0502020204030204" pitchFamily="34" charset="0"/>
                <a:cs typeface="Calibri" panose="020F0502020204030204" pitchFamily="34" charset="0"/>
              </a:rPr>
              <a:t>White vs. Grey Matter</a:t>
            </a:r>
            <a:endParaRPr lang="en-CA" sz="32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9" name="Content Placeholder 3">
            <a:extLst>
              <a:ext uri="{FF2B5EF4-FFF2-40B4-BE49-F238E27FC236}">
                <a16:creationId xmlns:a16="http://schemas.microsoft.com/office/drawing/2014/main" id="{8CD1C964-1EC7-42E8-8618-63C1B48F9CD8}"/>
              </a:ext>
            </a:extLst>
          </p:cNvPr>
          <p:cNvGraphicFramePr>
            <a:graphicFrameLocks noGrp="1"/>
          </p:cNvGraphicFramePr>
          <p:nvPr>
            <p:ph idx="1"/>
            <p:extLst>
              <p:ext uri="{D42A27DB-BD31-4B8C-83A1-F6EECF244321}">
                <p14:modId xmlns:p14="http://schemas.microsoft.com/office/powerpoint/2010/main" val="1384977847"/>
              </p:ext>
            </p:extLst>
          </p:nvPr>
        </p:nvGraphicFramePr>
        <p:xfrm>
          <a:off x="2485293" y="1960880"/>
          <a:ext cx="7221414" cy="2936240"/>
        </p:xfrm>
        <a:graphic>
          <a:graphicData uri="http://schemas.openxmlformats.org/drawingml/2006/table">
            <a:tbl>
              <a:tblPr firstRow="1" bandRow="1">
                <a:tableStyleId>{5C22544A-7EE6-4342-B048-85BDC9FD1C3A}</a:tableStyleId>
              </a:tblPr>
              <a:tblGrid>
                <a:gridCol w="2407138">
                  <a:extLst>
                    <a:ext uri="{9D8B030D-6E8A-4147-A177-3AD203B41FA5}">
                      <a16:colId xmlns:a16="http://schemas.microsoft.com/office/drawing/2014/main" val="1220137836"/>
                    </a:ext>
                  </a:extLst>
                </a:gridCol>
                <a:gridCol w="2407138">
                  <a:extLst>
                    <a:ext uri="{9D8B030D-6E8A-4147-A177-3AD203B41FA5}">
                      <a16:colId xmlns:a16="http://schemas.microsoft.com/office/drawing/2014/main" val="3085881004"/>
                    </a:ext>
                  </a:extLst>
                </a:gridCol>
                <a:gridCol w="2407138">
                  <a:extLst>
                    <a:ext uri="{9D8B030D-6E8A-4147-A177-3AD203B41FA5}">
                      <a16:colId xmlns:a16="http://schemas.microsoft.com/office/drawing/2014/main" val="3354642627"/>
                    </a:ext>
                  </a:extLst>
                </a:gridCol>
              </a:tblGrid>
              <a:tr h="370840">
                <a:tc>
                  <a:txBody>
                    <a:bodyPr/>
                    <a:lstStyle/>
                    <a:p>
                      <a:endParaRPr lang="en-CA" dirty="0"/>
                    </a:p>
                  </a:txBody>
                  <a:tcPr/>
                </a:tc>
                <a:tc>
                  <a:txBody>
                    <a:bodyPr/>
                    <a:lstStyle/>
                    <a:p>
                      <a:pPr algn="ctr"/>
                      <a:r>
                        <a:rPr lang="en-CA" dirty="0"/>
                        <a:t>White Matter</a:t>
                      </a:r>
                    </a:p>
                  </a:txBody>
                  <a:tcPr/>
                </a:tc>
                <a:tc>
                  <a:txBody>
                    <a:bodyPr/>
                    <a:lstStyle/>
                    <a:p>
                      <a:pPr algn="ctr"/>
                      <a:r>
                        <a:rPr lang="en-CA" dirty="0"/>
                        <a:t>Grey Matter</a:t>
                      </a:r>
                    </a:p>
                  </a:txBody>
                  <a:tcPr/>
                </a:tc>
                <a:extLst>
                  <a:ext uri="{0D108BD9-81ED-4DB2-BD59-A6C34878D82A}">
                    <a16:rowId xmlns:a16="http://schemas.microsoft.com/office/drawing/2014/main" val="3882983311"/>
                  </a:ext>
                </a:extLst>
              </a:tr>
              <a:tr h="370840">
                <a:tc>
                  <a:txBody>
                    <a:bodyPr/>
                    <a:lstStyle/>
                    <a:p>
                      <a:r>
                        <a:rPr lang="en-CA" b="1" dirty="0"/>
                        <a:t>Colour</a:t>
                      </a:r>
                    </a:p>
                  </a:txBody>
                  <a:tcPr anchor="ctr"/>
                </a:tc>
                <a:tc>
                  <a:txBody>
                    <a:bodyPr/>
                    <a:lstStyle/>
                    <a:p>
                      <a:pPr algn="ctr"/>
                      <a:r>
                        <a:rPr lang="en-CA" dirty="0"/>
                        <a:t>White</a:t>
                      </a:r>
                    </a:p>
                  </a:txBody>
                  <a:tcPr/>
                </a:tc>
                <a:tc>
                  <a:txBody>
                    <a:bodyPr/>
                    <a:lstStyle/>
                    <a:p>
                      <a:pPr algn="ctr"/>
                      <a:r>
                        <a:rPr lang="en-CA" dirty="0"/>
                        <a:t>Grey</a:t>
                      </a:r>
                    </a:p>
                  </a:txBody>
                  <a:tcPr/>
                </a:tc>
                <a:extLst>
                  <a:ext uri="{0D108BD9-81ED-4DB2-BD59-A6C34878D82A}">
                    <a16:rowId xmlns:a16="http://schemas.microsoft.com/office/drawing/2014/main" val="932491519"/>
                  </a:ext>
                </a:extLst>
              </a:tr>
              <a:tr h="370840">
                <a:tc>
                  <a:txBody>
                    <a:bodyPr/>
                    <a:lstStyle/>
                    <a:p>
                      <a:r>
                        <a:rPr lang="en-CA" b="1" dirty="0"/>
                        <a:t>Components</a:t>
                      </a:r>
                    </a:p>
                  </a:txBody>
                  <a:tcPr anchor="ctr"/>
                </a:tc>
                <a:tc>
                  <a:txBody>
                    <a:bodyPr/>
                    <a:lstStyle/>
                    <a:p>
                      <a:pPr algn="ctr"/>
                      <a:r>
                        <a:rPr lang="en-CA" dirty="0"/>
                        <a:t>Axons</a:t>
                      </a:r>
                    </a:p>
                  </a:txBody>
                  <a:tcPr/>
                </a:tc>
                <a:tc>
                  <a:txBody>
                    <a:bodyPr/>
                    <a:lstStyle/>
                    <a:p>
                      <a:pPr algn="ctr"/>
                      <a:r>
                        <a:rPr lang="en-CA" dirty="0"/>
                        <a:t>Cell bodies, dendrites and axon terminals</a:t>
                      </a:r>
                    </a:p>
                  </a:txBody>
                  <a:tcPr/>
                </a:tc>
                <a:extLst>
                  <a:ext uri="{0D108BD9-81ED-4DB2-BD59-A6C34878D82A}">
                    <a16:rowId xmlns:a16="http://schemas.microsoft.com/office/drawing/2014/main" val="1998951065"/>
                  </a:ext>
                </a:extLst>
              </a:tr>
              <a:tr h="370840">
                <a:tc>
                  <a:txBody>
                    <a:bodyPr/>
                    <a:lstStyle/>
                    <a:p>
                      <a:r>
                        <a:rPr lang="en-CA" b="1" dirty="0"/>
                        <a:t>Myelin present</a:t>
                      </a:r>
                    </a:p>
                  </a:txBody>
                  <a:tcPr anchor="ctr"/>
                </a:tc>
                <a:tc>
                  <a:txBody>
                    <a:bodyPr/>
                    <a:lstStyle/>
                    <a:p>
                      <a:pPr algn="ctr"/>
                      <a:r>
                        <a:rPr lang="en-CA" dirty="0"/>
                        <a:t>Yes, gives white appearance</a:t>
                      </a:r>
                    </a:p>
                  </a:txBody>
                  <a:tcPr/>
                </a:tc>
                <a:tc>
                  <a:txBody>
                    <a:bodyPr/>
                    <a:lstStyle/>
                    <a:p>
                      <a:pPr algn="ctr"/>
                      <a:r>
                        <a:rPr lang="en-CA" dirty="0"/>
                        <a:t>No</a:t>
                      </a:r>
                    </a:p>
                  </a:txBody>
                  <a:tcPr/>
                </a:tc>
                <a:extLst>
                  <a:ext uri="{0D108BD9-81ED-4DB2-BD59-A6C34878D82A}">
                    <a16:rowId xmlns:a16="http://schemas.microsoft.com/office/drawing/2014/main" val="1280775427"/>
                  </a:ext>
                </a:extLst>
              </a:tr>
              <a:tr h="370840">
                <a:tc>
                  <a:txBody>
                    <a:bodyPr/>
                    <a:lstStyle/>
                    <a:p>
                      <a:r>
                        <a:rPr lang="en-CA" b="1" dirty="0"/>
                        <a:t>Function</a:t>
                      </a:r>
                    </a:p>
                  </a:txBody>
                  <a:tcPr anchor="ctr"/>
                </a:tc>
                <a:tc>
                  <a:txBody>
                    <a:bodyPr/>
                    <a:lstStyle/>
                    <a:p>
                      <a:pPr algn="ctr"/>
                      <a:r>
                        <a:rPr lang="en-CA" dirty="0"/>
                        <a:t>For communication between grey matter sites</a:t>
                      </a:r>
                    </a:p>
                  </a:txBody>
                  <a:tcPr/>
                </a:tc>
                <a:tc>
                  <a:txBody>
                    <a:bodyPr/>
                    <a:lstStyle/>
                    <a:p>
                      <a:pPr algn="ctr"/>
                      <a:r>
                        <a:rPr lang="en-CA" dirty="0"/>
                        <a:t>Processing of information</a:t>
                      </a:r>
                    </a:p>
                  </a:txBody>
                  <a:tcPr/>
                </a:tc>
                <a:extLst>
                  <a:ext uri="{0D108BD9-81ED-4DB2-BD59-A6C34878D82A}">
                    <a16:rowId xmlns:a16="http://schemas.microsoft.com/office/drawing/2014/main" val="574174397"/>
                  </a:ext>
                </a:extLst>
              </a:tr>
            </a:tbl>
          </a:graphicData>
        </a:graphic>
      </p:graphicFrame>
    </p:spTree>
    <p:extLst>
      <p:ext uri="{BB962C8B-B14F-4D97-AF65-F5344CB8AC3E}">
        <p14:creationId xmlns:p14="http://schemas.microsoft.com/office/powerpoint/2010/main" val="20459323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Which of the following is true regarding the spinal cord?</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CA" dirty="0"/>
              <a:t>The C1 spinal cord segment receives sensory input from all cervical dermatomes </a:t>
            </a:r>
          </a:p>
          <a:p>
            <a:pPr marL="514350" indent="-514350">
              <a:buAutoNum type="alphaUcParenR"/>
            </a:pPr>
            <a:r>
              <a:rPr lang="en-CA" dirty="0"/>
              <a:t>The C1 spinal cord segment receives sensory input from the head and face </a:t>
            </a:r>
          </a:p>
          <a:p>
            <a:pPr marL="514350" indent="-514350">
              <a:buAutoNum type="alphaUcParenR"/>
            </a:pPr>
            <a:r>
              <a:rPr lang="en-CA" dirty="0"/>
              <a:t>Lesion of the spinal cord at C8 will affect sensory input from all thoracic dermatomes </a:t>
            </a:r>
          </a:p>
          <a:p>
            <a:pPr marL="514350" indent="-514350">
              <a:buAutoNum type="alphaUcParenR"/>
            </a:pPr>
            <a:r>
              <a:rPr lang="en-CA" dirty="0"/>
              <a:t>Lesion of the spinal cord at L1 will affect sensory input from all thoracic dermatomes</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6830785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Which of the following is true regarding the spinal cord?</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CA" dirty="0"/>
              <a:t>The C1 spinal cord segment receives sensory input from all cervical dermatomes </a:t>
            </a:r>
          </a:p>
          <a:p>
            <a:pPr marL="514350" indent="-514350">
              <a:buAutoNum type="alphaUcParenR"/>
            </a:pPr>
            <a:r>
              <a:rPr lang="en-CA" dirty="0"/>
              <a:t>The C1 spinal cord segment receives sensory input from the head and face </a:t>
            </a:r>
          </a:p>
          <a:p>
            <a:pPr marL="514350" indent="-514350">
              <a:buAutoNum type="alphaUcParenR"/>
            </a:pPr>
            <a:r>
              <a:rPr lang="en-CA" dirty="0">
                <a:solidFill>
                  <a:srgbClr val="FF0000"/>
                </a:solidFill>
              </a:rPr>
              <a:t>Lesion of the spinal cord at C8 will affect sensory input from all thoracic dermatomes </a:t>
            </a:r>
          </a:p>
          <a:p>
            <a:pPr marL="514350" indent="-514350">
              <a:buAutoNum type="alphaUcParenR"/>
            </a:pPr>
            <a:r>
              <a:rPr lang="en-CA" dirty="0"/>
              <a:t>Lesion of the spinal cord at L1 will affect sensory input from all thoracic dermatomes</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550517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CNS: The Spinal Cord</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7" name="Picture 6">
            <a:extLst>
              <a:ext uri="{FF2B5EF4-FFF2-40B4-BE49-F238E27FC236}">
                <a16:creationId xmlns:a16="http://schemas.microsoft.com/office/drawing/2014/main" id="{1422A456-1124-40A9-81C6-BD4FBBD8BDEE}"/>
              </a:ext>
            </a:extLst>
          </p:cNvPr>
          <p:cNvPicPr>
            <a:picLocks noChangeAspect="1"/>
          </p:cNvPicPr>
          <p:nvPr/>
        </p:nvPicPr>
        <p:blipFill>
          <a:blip r:embed="rId3"/>
          <a:stretch>
            <a:fillRect/>
          </a:stretch>
        </p:blipFill>
        <p:spPr>
          <a:xfrm>
            <a:off x="9941169" y="658770"/>
            <a:ext cx="2250831" cy="5227500"/>
          </a:xfrm>
          <a:prstGeom prst="rect">
            <a:avLst/>
          </a:prstGeom>
        </p:spPr>
      </p:pic>
      <p:sp>
        <p:nvSpPr>
          <p:cNvPr id="11" name="Content Placeholder 2">
            <a:extLst>
              <a:ext uri="{FF2B5EF4-FFF2-40B4-BE49-F238E27FC236}">
                <a16:creationId xmlns:a16="http://schemas.microsoft.com/office/drawing/2014/main" id="{A49439FC-2C84-4CB6-AE61-41ACC820EE77}"/>
              </a:ext>
            </a:extLst>
          </p:cNvPr>
          <p:cNvSpPr>
            <a:spLocks noGrp="1"/>
          </p:cNvSpPr>
          <p:nvPr>
            <p:ph idx="1"/>
          </p:nvPr>
        </p:nvSpPr>
        <p:spPr>
          <a:xfrm>
            <a:off x="431884" y="1297577"/>
            <a:ext cx="5406403" cy="4525963"/>
          </a:xfrm>
        </p:spPr>
        <p:txBody>
          <a:bodyPr>
            <a:normAutofit fontScale="92500" lnSpcReduction="10000"/>
          </a:bodyPr>
          <a:lstStyle/>
          <a:p>
            <a:r>
              <a:rPr lang="en-US" dirty="0"/>
              <a:t>White and gray matter are opposite to the brain (spinal cord: white external and grey internal) </a:t>
            </a:r>
          </a:p>
          <a:p>
            <a:r>
              <a:rPr lang="en-US" dirty="0"/>
              <a:t>31 segments</a:t>
            </a:r>
          </a:p>
          <a:p>
            <a:r>
              <a:rPr lang="en-US" dirty="0"/>
              <a:t>Each segment has a pair of spinal nerves (PNS) – 31 pairs of spinal nerves </a:t>
            </a:r>
          </a:p>
          <a:p>
            <a:r>
              <a:rPr lang="en-US" dirty="0"/>
              <a:t>Each segment receives sensory info and sends motor info to a similar region </a:t>
            </a:r>
          </a:p>
          <a:p>
            <a:r>
              <a:rPr lang="en-US" dirty="0"/>
              <a:t>On the skin, the sensory region is called a dermatome</a:t>
            </a:r>
          </a:p>
          <a:p>
            <a:pPr marL="0" indent="0">
              <a:buNone/>
            </a:pPr>
            <a:endParaRPr lang="en-US" dirty="0"/>
          </a:p>
        </p:txBody>
      </p:sp>
      <p:pic>
        <p:nvPicPr>
          <p:cNvPr id="12" name="Picture 11">
            <a:extLst>
              <a:ext uri="{FF2B5EF4-FFF2-40B4-BE49-F238E27FC236}">
                <a16:creationId xmlns:a16="http://schemas.microsoft.com/office/drawing/2014/main" id="{F3CDDD12-8EF7-4DE1-89AB-CC1ED7DD3C3A}"/>
              </a:ext>
            </a:extLst>
          </p:cNvPr>
          <p:cNvPicPr>
            <a:picLocks noChangeAspect="1"/>
          </p:cNvPicPr>
          <p:nvPr/>
        </p:nvPicPr>
        <p:blipFill>
          <a:blip r:embed="rId4"/>
          <a:stretch>
            <a:fillRect/>
          </a:stretch>
        </p:blipFill>
        <p:spPr>
          <a:xfrm>
            <a:off x="5691276" y="1297577"/>
            <a:ext cx="4249893" cy="4373426"/>
          </a:xfrm>
          <a:prstGeom prst="rect">
            <a:avLst/>
          </a:prstGeom>
        </p:spPr>
      </p:pic>
    </p:spTree>
    <p:extLst>
      <p:ext uri="{BB962C8B-B14F-4D97-AF65-F5344CB8AC3E}">
        <p14:creationId xmlns:p14="http://schemas.microsoft.com/office/powerpoint/2010/main" val="1313497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PNS: Spinal Nerves</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11" name="Content Placeholder 2">
            <a:extLst>
              <a:ext uri="{FF2B5EF4-FFF2-40B4-BE49-F238E27FC236}">
                <a16:creationId xmlns:a16="http://schemas.microsoft.com/office/drawing/2014/main" id="{537CEABB-CD8F-4563-A62F-FBB52E3B57EB}"/>
              </a:ext>
            </a:extLst>
          </p:cNvPr>
          <p:cNvSpPr>
            <a:spLocks noGrp="1"/>
          </p:cNvSpPr>
          <p:nvPr>
            <p:ph idx="1"/>
          </p:nvPr>
        </p:nvSpPr>
        <p:spPr>
          <a:xfrm>
            <a:off x="457200" y="1600200"/>
            <a:ext cx="6003890" cy="4024423"/>
          </a:xfrm>
        </p:spPr>
        <p:txBody>
          <a:bodyPr>
            <a:normAutofit/>
          </a:bodyPr>
          <a:lstStyle/>
          <a:p>
            <a:r>
              <a:rPr lang="en-US" dirty="0"/>
              <a:t>Sensory information is carried </a:t>
            </a:r>
            <a:r>
              <a:rPr lang="en-US" dirty="0">
                <a:solidFill>
                  <a:srgbClr val="FF0000"/>
                </a:solidFill>
              </a:rPr>
              <a:t>TOWARDS (afferent neuron)</a:t>
            </a:r>
            <a:r>
              <a:rPr lang="en-US" dirty="0"/>
              <a:t> the spinal cord through the </a:t>
            </a:r>
            <a:r>
              <a:rPr lang="en-US" dirty="0">
                <a:solidFill>
                  <a:srgbClr val="FF0000"/>
                </a:solidFill>
              </a:rPr>
              <a:t>dorsal root </a:t>
            </a:r>
          </a:p>
          <a:p>
            <a:r>
              <a:rPr lang="en-US" dirty="0"/>
              <a:t>Motor information is carried </a:t>
            </a:r>
            <a:r>
              <a:rPr lang="en-US" dirty="0">
                <a:solidFill>
                  <a:srgbClr val="FF0000"/>
                </a:solidFill>
              </a:rPr>
              <a:t>OUT (efferent)</a:t>
            </a:r>
            <a:r>
              <a:rPr lang="en-US" dirty="0"/>
              <a:t> the spinal cord through the </a:t>
            </a:r>
            <a:r>
              <a:rPr lang="en-US" dirty="0">
                <a:solidFill>
                  <a:srgbClr val="FF0000"/>
                </a:solidFill>
              </a:rPr>
              <a:t>ventral root </a:t>
            </a:r>
          </a:p>
          <a:p>
            <a:r>
              <a:rPr lang="en-US" dirty="0"/>
              <a:t>“SAME DAVE” sensory afferent motor efferent dorsal afferent ventral efferent</a:t>
            </a:r>
          </a:p>
          <a:p>
            <a:pPr marL="0" indent="0">
              <a:buNone/>
            </a:pPr>
            <a:endParaRPr lang="en-US" dirty="0"/>
          </a:p>
        </p:txBody>
      </p:sp>
      <p:pic>
        <p:nvPicPr>
          <p:cNvPr id="3" name="Picture 2">
            <a:extLst>
              <a:ext uri="{FF2B5EF4-FFF2-40B4-BE49-F238E27FC236}">
                <a16:creationId xmlns:a16="http://schemas.microsoft.com/office/drawing/2014/main" id="{84B134F4-16D4-4FF8-AEDF-972EB67ED9B1}"/>
              </a:ext>
            </a:extLst>
          </p:cNvPr>
          <p:cNvPicPr>
            <a:picLocks noChangeAspect="1"/>
          </p:cNvPicPr>
          <p:nvPr/>
        </p:nvPicPr>
        <p:blipFill rotWithShape="1">
          <a:blip r:embed="rId3"/>
          <a:srcRect l="2263" t="16251" r="29772" b="17431"/>
          <a:stretch/>
        </p:blipFill>
        <p:spPr>
          <a:xfrm>
            <a:off x="6461091" y="1876530"/>
            <a:ext cx="5734064" cy="2876340"/>
          </a:xfrm>
          <a:prstGeom prst="rect">
            <a:avLst/>
          </a:prstGeom>
        </p:spPr>
      </p:pic>
    </p:spTree>
    <p:extLst>
      <p:ext uri="{BB962C8B-B14F-4D97-AF65-F5344CB8AC3E}">
        <p14:creationId xmlns:p14="http://schemas.microsoft.com/office/powerpoint/2010/main" val="37545848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Which of the following relationships are true regarding mechanoreceptors?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fontScale="92500" lnSpcReduction="10000"/>
          </a:bodyPr>
          <a:lstStyle/>
          <a:p>
            <a:pPr marL="514350" indent="-514350">
              <a:buAutoNum type="arabicPeriod"/>
            </a:pPr>
            <a:r>
              <a:rPr lang="en-CA" dirty="0"/>
              <a:t>Receptors superficial in the skin have small receptive fields </a:t>
            </a:r>
          </a:p>
          <a:p>
            <a:pPr marL="514350" indent="-514350">
              <a:buAutoNum type="arabicPeriod"/>
            </a:pPr>
            <a:r>
              <a:rPr lang="en-CA" dirty="0"/>
              <a:t>Receptors deep in the skin have low tactile acuity </a:t>
            </a:r>
          </a:p>
          <a:p>
            <a:pPr marL="514350" indent="-514350">
              <a:buAutoNum type="arabicPeriod"/>
            </a:pPr>
            <a:r>
              <a:rPr lang="en-CA" dirty="0"/>
              <a:t>Receptors with small receptive fields have high tactile acuity </a:t>
            </a:r>
          </a:p>
          <a:p>
            <a:pPr marL="514350" indent="-514350">
              <a:buAutoNum type="arabicPeriod"/>
            </a:pPr>
            <a:r>
              <a:rPr lang="en-CA" dirty="0"/>
              <a:t>Receptors with large receptive fields have high tactile acuity </a:t>
            </a:r>
          </a:p>
          <a:p>
            <a:pPr marL="0" indent="0">
              <a:buNone/>
            </a:pPr>
            <a:endParaRPr lang="en-CA" dirty="0"/>
          </a:p>
          <a:p>
            <a:pPr marL="514350" indent="-514350">
              <a:buFont typeface="+mj-lt"/>
              <a:buAutoNum type="alphaLcParenR"/>
            </a:pPr>
            <a:r>
              <a:rPr lang="en-CA" dirty="0"/>
              <a:t>If only 1, 2 and 3 are correct </a:t>
            </a:r>
          </a:p>
          <a:p>
            <a:pPr marL="514350" indent="-514350">
              <a:buFont typeface="+mj-lt"/>
              <a:buAutoNum type="alphaLcParenR"/>
            </a:pPr>
            <a:r>
              <a:rPr lang="en-CA" dirty="0"/>
              <a:t>If only 1 and 3 are correct </a:t>
            </a:r>
          </a:p>
          <a:p>
            <a:pPr marL="514350" indent="-514350">
              <a:buFont typeface="+mj-lt"/>
              <a:buAutoNum type="alphaLcParenR"/>
            </a:pPr>
            <a:r>
              <a:rPr lang="en-CA" dirty="0"/>
              <a:t>If only 2 and 4 are correct </a:t>
            </a:r>
          </a:p>
          <a:p>
            <a:pPr marL="514350" indent="-514350">
              <a:buFont typeface="+mj-lt"/>
              <a:buAutoNum type="alphaLcParenR"/>
            </a:pPr>
            <a:r>
              <a:rPr lang="en-CA" dirty="0"/>
              <a:t>If only 4 is correct </a:t>
            </a:r>
          </a:p>
          <a:p>
            <a:pPr marL="514350" indent="-514350">
              <a:buFont typeface="+mj-lt"/>
              <a:buAutoNum type="alphaLcParenR"/>
            </a:pPr>
            <a:r>
              <a:rPr lang="en-CA" dirty="0"/>
              <a:t>If ALL are correct</a:t>
            </a:r>
          </a:p>
          <a:p>
            <a:pPr marL="0" indent="0">
              <a:buNone/>
            </a:pPr>
            <a:endParaRPr lang="en-CA"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8206831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Which of the following relationships are true regarding mechanoreceptors?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fontScale="92500" lnSpcReduction="10000"/>
          </a:bodyPr>
          <a:lstStyle/>
          <a:p>
            <a:pPr marL="514350" indent="-514350">
              <a:buAutoNum type="arabicPeriod"/>
            </a:pPr>
            <a:r>
              <a:rPr lang="en-CA" dirty="0">
                <a:solidFill>
                  <a:srgbClr val="FF0000"/>
                </a:solidFill>
              </a:rPr>
              <a:t>Receptors superficial in the skin have small receptive fields </a:t>
            </a:r>
          </a:p>
          <a:p>
            <a:pPr marL="514350" indent="-514350">
              <a:buAutoNum type="arabicPeriod"/>
            </a:pPr>
            <a:r>
              <a:rPr lang="en-CA" dirty="0">
                <a:solidFill>
                  <a:srgbClr val="FF0000"/>
                </a:solidFill>
              </a:rPr>
              <a:t>Receptors deep in the skin have low tactile acuity </a:t>
            </a:r>
          </a:p>
          <a:p>
            <a:pPr marL="514350" indent="-514350">
              <a:buAutoNum type="arabicPeriod"/>
            </a:pPr>
            <a:r>
              <a:rPr lang="en-CA" dirty="0">
                <a:solidFill>
                  <a:srgbClr val="FF0000"/>
                </a:solidFill>
              </a:rPr>
              <a:t>Receptors with small receptive fields have high tactile acuity </a:t>
            </a:r>
          </a:p>
          <a:p>
            <a:pPr marL="514350" indent="-514350">
              <a:buAutoNum type="arabicPeriod"/>
            </a:pPr>
            <a:r>
              <a:rPr lang="en-CA" dirty="0"/>
              <a:t>Receptors with large receptive fields have high tactile acuity </a:t>
            </a:r>
          </a:p>
          <a:p>
            <a:pPr marL="0" indent="0">
              <a:buNone/>
            </a:pPr>
            <a:endParaRPr lang="en-CA" dirty="0"/>
          </a:p>
          <a:p>
            <a:pPr marL="514350" indent="-514350">
              <a:buFont typeface="+mj-lt"/>
              <a:buAutoNum type="alphaLcParenR"/>
            </a:pPr>
            <a:r>
              <a:rPr lang="en-CA" dirty="0">
                <a:solidFill>
                  <a:srgbClr val="FF0000"/>
                </a:solidFill>
              </a:rPr>
              <a:t>If only 1, 2 and 3 are correct </a:t>
            </a:r>
          </a:p>
          <a:p>
            <a:pPr marL="514350" indent="-514350">
              <a:buFont typeface="+mj-lt"/>
              <a:buAutoNum type="alphaLcParenR"/>
            </a:pPr>
            <a:r>
              <a:rPr lang="en-CA" dirty="0"/>
              <a:t>If only 1 and 3 are correct </a:t>
            </a:r>
          </a:p>
          <a:p>
            <a:pPr marL="514350" indent="-514350">
              <a:buFont typeface="+mj-lt"/>
              <a:buAutoNum type="alphaLcParenR"/>
            </a:pPr>
            <a:r>
              <a:rPr lang="en-CA" dirty="0"/>
              <a:t>If only 2 and 4 are correct </a:t>
            </a:r>
          </a:p>
          <a:p>
            <a:pPr marL="514350" indent="-514350">
              <a:buFont typeface="+mj-lt"/>
              <a:buAutoNum type="alphaLcParenR"/>
            </a:pPr>
            <a:r>
              <a:rPr lang="en-CA" dirty="0"/>
              <a:t>If only 4 is correct </a:t>
            </a:r>
          </a:p>
          <a:p>
            <a:pPr marL="514350" indent="-514350">
              <a:buFont typeface="+mj-lt"/>
              <a:buAutoNum type="alphaLcParenR"/>
            </a:pPr>
            <a:r>
              <a:rPr lang="en-CA" dirty="0"/>
              <a:t>If ALL are correct</a:t>
            </a:r>
          </a:p>
          <a:p>
            <a:pPr marL="0" indent="0">
              <a:buNone/>
            </a:pPr>
            <a:endParaRPr lang="en-CA"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9179038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0051"/>
          </a:xfrm>
        </p:spPr>
        <p:txBody>
          <a:bodyPr>
            <a:noAutofit/>
          </a:bodyPr>
          <a:lstStyle/>
          <a:p>
            <a:pPr algn="ctr"/>
            <a:r>
              <a:rPr lang="en-CA" sz="3600" b="1" dirty="0">
                <a:solidFill>
                  <a:srgbClr val="4F2683"/>
                </a:solidFill>
                <a:latin typeface="Calibri" panose="020F0502020204030204" pitchFamily="34" charset="0"/>
                <a:cs typeface="Calibri" panose="020F0502020204030204" pitchFamily="34" charset="0"/>
              </a:rPr>
              <a:t>Skin Mechanoreceptors</a:t>
            </a:r>
            <a:endParaRPr lang="en-CA" sz="32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8" name="Table 7">
            <a:extLst>
              <a:ext uri="{FF2B5EF4-FFF2-40B4-BE49-F238E27FC236}">
                <a16:creationId xmlns:a16="http://schemas.microsoft.com/office/drawing/2014/main" id="{67F1EC24-1FDE-47AD-8D26-08BB0E49889A}"/>
              </a:ext>
            </a:extLst>
          </p:cNvPr>
          <p:cNvGraphicFramePr>
            <a:graphicFrameLocks noGrp="1"/>
          </p:cNvGraphicFramePr>
          <p:nvPr>
            <p:extLst>
              <p:ext uri="{D42A27DB-BD31-4B8C-83A1-F6EECF244321}">
                <p14:modId xmlns:p14="http://schemas.microsoft.com/office/powerpoint/2010/main" val="1280223771"/>
              </p:ext>
            </p:extLst>
          </p:nvPr>
        </p:nvGraphicFramePr>
        <p:xfrm>
          <a:off x="5026151" y="1708042"/>
          <a:ext cx="7059001" cy="3451719"/>
        </p:xfrm>
        <a:graphic>
          <a:graphicData uri="http://schemas.openxmlformats.org/drawingml/2006/table">
            <a:tbl>
              <a:tblPr firstRow="1" bandRow="1">
                <a:tableStyleId>{5C22544A-7EE6-4342-B048-85BDC9FD1C3A}</a:tableStyleId>
              </a:tblPr>
              <a:tblGrid>
                <a:gridCol w="1785034">
                  <a:extLst>
                    <a:ext uri="{9D8B030D-6E8A-4147-A177-3AD203B41FA5}">
                      <a16:colId xmlns:a16="http://schemas.microsoft.com/office/drawing/2014/main" val="3802858088"/>
                    </a:ext>
                  </a:extLst>
                </a:gridCol>
                <a:gridCol w="1974358">
                  <a:extLst>
                    <a:ext uri="{9D8B030D-6E8A-4147-A177-3AD203B41FA5}">
                      <a16:colId xmlns:a16="http://schemas.microsoft.com/office/drawing/2014/main" val="2510095480"/>
                    </a:ext>
                  </a:extLst>
                </a:gridCol>
                <a:gridCol w="1676850">
                  <a:extLst>
                    <a:ext uri="{9D8B030D-6E8A-4147-A177-3AD203B41FA5}">
                      <a16:colId xmlns:a16="http://schemas.microsoft.com/office/drawing/2014/main" val="672378068"/>
                    </a:ext>
                  </a:extLst>
                </a:gridCol>
                <a:gridCol w="1622759">
                  <a:extLst>
                    <a:ext uri="{9D8B030D-6E8A-4147-A177-3AD203B41FA5}">
                      <a16:colId xmlns:a16="http://schemas.microsoft.com/office/drawing/2014/main" val="3079121451"/>
                    </a:ext>
                  </a:extLst>
                </a:gridCol>
              </a:tblGrid>
              <a:tr h="580588">
                <a:tc>
                  <a:txBody>
                    <a:bodyPr/>
                    <a:lstStyle/>
                    <a:p>
                      <a:pPr algn="ctr"/>
                      <a:r>
                        <a:rPr lang="en-US" dirty="0"/>
                        <a:t>Receptor</a:t>
                      </a:r>
                    </a:p>
                  </a:txBody>
                  <a:tcPr/>
                </a:tc>
                <a:tc>
                  <a:txBody>
                    <a:bodyPr/>
                    <a:lstStyle/>
                    <a:p>
                      <a:pPr algn="ctr"/>
                      <a:r>
                        <a:rPr lang="en-US" dirty="0"/>
                        <a:t>Location</a:t>
                      </a:r>
                    </a:p>
                  </a:txBody>
                  <a:tcPr/>
                </a:tc>
                <a:tc>
                  <a:txBody>
                    <a:bodyPr/>
                    <a:lstStyle/>
                    <a:p>
                      <a:pPr algn="ctr"/>
                      <a:r>
                        <a:rPr lang="en-US" dirty="0"/>
                        <a:t>Adaption Rate</a:t>
                      </a:r>
                    </a:p>
                  </a:txBody>
                  <a:tcPr/>
                </a:tc>
                <a:tc>
                  <a:txBody>
                    <a:bodyPr/>
                    <a:lstStyle/>
                    <a:p>
                      <a:pPr algn="ctr"/>
                      <a:r>
                        <a:rPr lang="en-US" dirty="0"/>
                        <a:t>Receptive Field</a:t>
                      </a:r>
                      <a:r>
                        <a:rPr lang="en-US" baseline="0" dirty="0"/>
                        <a:t> Size</a:t>
                      </a:r>
                      <a:endParaRPr lang="en-US" dirty="0"/>
                    </a:p>
                  </a:txBody>
                  <a:tcPr/>
                </a:tc>
                <a:extLst>
                  <a:ext uri="{0D108BD9-81ED-4DB2-BD59-A6C34878D82A}">
                    <a16:rowId xmlns:a16="http://schemas.microsoft.com/office/drawing/2014/main" val="3506523891"/>
                  </a:ext>
                </a:extLst>
              </a:tr>
              <a:tr h="829412">
                <a:tc>
                  <a:txBody>
                    <a:bodyPr/>
                    <a:lstStyle/>
                    <a:p>
                      <a:r>
                        <a:rPr lang="en-US" dirty="0"/>
                        <a:t>Merkel’s Disks</a:t>
                      </a:r>
                    </a:p>
                  </a:txBody>
                  <a:tcPr/>
                </a:tc>
                <a:tc>
                  <a:txBody>
                    <a:bodyPr/>
                    <a:lstStyle/>
                    <a:p>
                      <a:pPr algn="ctr"/>
                      <a:r>
                        <a:rPr lang="en-US" sz="1800" b="0" i="0" u="none" strike="noStrike" kern="1200" baseline="0" dirty="0">
                          <a:solidFill>
                            <a:schemeClr val="dk1"/>
                          </a:solidFill>
                          <a:latin typeface="+mn-lt"/>
                          <a:ea typeface="+mn-ea"/>
                          <a:cs typeface="+mn-cs"/>
                        </a:rPr>
                        <a:t>Epidermis-Dermis Border</a:t>
                      </a:r>
                    </a:p>
                  </a:txBody>
                  <a:tcPr/>
                </a:tc>
                <a:tc>
                  <a:txBody>
                    <a:bodyPr/>
                    <a:lstStyle/>
                    <a:p>
                      <a:pPr algn="ctr"/>
                      <a:r>
                        <a:rPr lang="en-US" dirty="0"/>
                        <a:t>Slow</a:t>
                      </a:r>
                    </a:p>
                  </a:txBody>
                  <a:tcPr/>
                </a:tc>
                <a:tc>
                  <a:txBody>
                    <a:bodyPr/>
                    <a:lstStyle/>
                    <a:p>
                      <a:pPr algn="ctr"/>
                      <a:r>
                        <a:rPr lang="en-US" dirty="0"/>
                        <a:t>Small</a:t>
                      </a:r>
                    </a:p>
                  </a:txBody>
                  <a:tcPr/>
                </a:tc>
                <a:extLst>
                  <a:ext uri="{0D108BD9-81ED-4DB2-BD59-A6C34878D82A}">
                    <a16:rowId xmlns:a16="http://schemas.microsoft.com/office/drawing/2014/main" val="1852444858"/>
                  </a:ext>
                </a:extLst>
              </a:tr>
              <a:tr h="702067">
                <a:tc>
                  <a:txBody>
                    <a:bodyPr/>
                    <a:lstStyle/>
                    <a:p>
                      <a:r>
                        <a:rPr lang="en-US" dirty="0"/>
                        <a:t>Meissner’s corpuscles</a:t>
                      </a:r>
                    </a:p>
                  </a:txBody>
                  <a:tcPr/>
                </a:tc>
                <a:tc>
                  <a:txBody>
                    <a:bodyPr/>
                    <a:lstStyle/>
                    <a:p>
                      <a:pPr algn="ctr"/>
                      <a:r>
                        <a:rPr lang="en-US" sz="1800" b="0" i="0" u="none" strike="noStrike" kern="1200" baseline="0" dirty="0">
                          <a:solidFill>
                            <a:schemeClr val="dk1"/>
                          </a:solidFill>
                          <a:latin typeface="+mn-lt"/>
                          <a:ea typeface="+mn-ea"/>
                          <a:cs typeface="+mn-cs"/>
                        </a:rPr>
                        <a:t>Dermis (Surface)</a:t>
                      </a:r>
                    </a:p>
                  </a:txBody>
                  <a:tcPr/>
                </a:tc>
                <a:tc>
                  <a:txBody>
                    <a:bodyPr/>
                    <a:lstStyle/>
                    <a:p>
                      <a:pPr algn="ctr"/>
                      <a:r>
                        <a:rPr lang="en-US" dirty="0"/>
                        <a:t>Rapid</a:t>
                      </a:r>
                    </a:p>
                  </a:txBody>
                  <a:tcPr/>
                </a:tc>
                <a:tc>
                  <a:txBody>
                    <a:bodyPr/>
                    <a:lstStyle/>
                    <a:p>
                      <a:pPr algn="ctr"/>
                      <a:r>
                        <a:rPr lang="en-US" dirty="0"/>
                        <a:t>Small</a:t>
                      </a:r>
                    </a:p>
                  </a:txBody>
                  <a:tcPr/>
                </a:tc>
                <a:extLst>
                  <a:ext uri="{0D108BD9-81ED-4DB2-BD59-A6C34878D82A}">
                    <a16:rowId xmlns:a16="http://schemas.microsoft.com/office/drawing/2014/main" val="2317719375"/>
                  </a:ext>
                </a:extLst>
              </a:tr>
              <a:tr h="580588">
                <a:tc>
                  <a:txBody>
                    <a:bodyPr/>
                    <a:lstStyle/>
                    <a:p>
                      <a:r>
                        <a:rPr lang="en-US" dirty="0" err="1"/>
                        <a:t>Ruffini’s</a:t>
                      </a:r>
                      <a:r>
                        <a:rPr lang="en-US" dirty="0"/>
                        <a:t> endings</a:t>
                      </a:r>
                    </a:p>
                  </a:txBody>
                  <a:tcPr/>
                </a:tc>
                <a:tc>
                  <a:txBody>
                    <a:bodyPr/>
                    <a:lstStyle/>
                    <a:p>
                      <a:pPr algn="ctr"/>
                      <a:r>
                        <a:rPr lang="en-US" sz="1800" b="0" i="0" u="none" strike="noStrike" kern="1200" baseline="0" dirty="0">
                          <a:solidFill>
                            <a:schemeClr val="dk1"/>
                          </a:solidFill>
                          <a:latin typeface="+mn-lt"/>
                          <a:ea typeface="+mn-ea"/>
                          <a:cs typeface="+mn-cs"/>
                        </a:rPr>
                        <a:t>Dermis</a:t>
                      </a:r>
                    </a:p>
                    <a:p>
                      <a:pPr algn="ctr"/>
                      <a:r>
                        <a:rPr lang="en-US" sz="1800" b="0" i="0" u="none" strike="noStrike" kern="1200" baseline="0" dirty="0">
                          <a:solidFill>
                            <a:schemeClr val="dk1"/>
                          </a:solidFill>
                          <a:latin typeface="+mn-lt"/>
                          <a:ea typeface="+mn-ea"/>
                          <a:cs typeface="+mn-cs"/>
                        </a:rPr>
                        <a:t>(Deep)</a:t>
                      </a:r>
                    </a:p>
                  </a:txBody>
                  <a:tcPr/>
                </a:tc>
                <a:tc>
                  <a:txBody>
                    <a:bodyPr/>
                    <a:lstStyle/>
                    <a:p>
                      <a:pPr algn="ctr"/>
                      <a:r>
                        <a:rPr lang="en-US" dirty="0"/>
                        <a:t>Slow</a:t>
                      </a:r>
                    </a:p>
                  </a:txBody>
                  <a:tcPr/>
                </a:tc>
                <a:tc>
                  <a:txBody>
                    <a:bodyPr/>
                    <a:lstStyle/>
                    <a:p>
                      <a:pPr algn="ctr"/>
                      <a:r>
                        <a:rPr lang="en-US" dirty="0"/>
                        <a:t>Large</a:t>
                      </a:r>
                    </a:p>
                  </a:txBody>
                  <a:tcPr/>
                </a:tc>
                <a:extLst>
                  <a:ext uri="{0D108BD9-81ED-4DB2-BD59-A6C34878D82A}">
                    <a16:rowId xmlns:a16="http://schemas.microsoft.com/office/drawing/2014/main" val="3734387717"/>
                  </a:ext>
                </a:extLst>
              </a:tr>
              <a:tr h="580588">
                <a:tc>
                  <a:txBody>
                    <a:bodyPr/>
                    <a:lstStyle/>
                    <a:p>
                      <a:r>
                        <a:rPr lang="en-US" dirty="0"/>
                        <a:t>Pacinian corpuscles</a:t>
                      </a:r>
                    </a:p>
                  </a:txBody>
                  <a:tcPr/>
                </a:tc>
                <a:tc>
                  <a:txBody>
                    <a:bodyPr/>
                    <a:lstStyle/>
                    <a:p>
                      <a:pPr algn="ctr"/>
                      <a:r>
                        <a:rPr lang="en-US" sz="1800" b="0" i="0" u="none" strike="noStrike" kern="1200" baseline="0" dirty="0">
                          <a:solidFill>
                            <a:schemeClr val="dk1"/>
                          </a:solidFill>
                          <a:latin typeface="+mn-lt"/>
                          <a:ea typeface="+mn-ea"/>
                          <a:cs typeface="+mn-cs"/>
                        </a:rPr>
                        <a:t>Dermis</a:t>
                      </a:r>
                    </a:p>
                    <a:p>
                      <a:pPr algn="ctr"/>
                      <a:r>
                        <a:rPr lang="en-US" sz="1800" b="0" i="0" u="none" strike="noStrike" kern="1200" baseline="0" dirty="0">
                          <a:solidFill>
                            <a:schemeClr val="dk1"/>
                          </a:solidFill>
                          <a:latin typeface="+mn-lt"/>
                          <a:ea typeface="+mn-ea"/>
                          <a:cs typeface="+mn-cs"/>
                        </a:rPr>
                        <a:t>(Deep)</a:t>
                      </a:r>
                      <a:endParaRPr lang="en-US" dirty="0"/>
                    </a:p>
                  </a:txBody>
                  <a:tcPr/>
                </a:tc>
                <a:tc>
                  <a:txBody>
                    <a:bodyPr/>
                    <a:lstStyle/>
                    <a:p>
                      <a:pPr algn="ctr"/>
                      <a:r>
                        <a:rPr lang="en-US" dirty="0"/>
                        <a:t>Rapid</a:t>
                      </a:r>
                    </a:p>
                  </a:txBody>
                  <a:tcPr/>
                </a:tc>
                <a:tc>
                  <a:txBody>
                    <a:bodyPr/>
                    <a:lstStyle/>
                    <a:p>
                      <a:pPr algn="ctr"/>
                      <a:r>
                        <a:rPr lang="en-US" dirty="0"/>
                        <a:t>Large</a:t>
                      </a:r>
                    </a:p>
                  </a:txBody>
                  <a:tcPr/>
                </a:tc>
                <a:extLst>
                  <a:ext uri="{0D108BD9-81ED-4DB2-BD59-A6C34878D82A}">
                    <a16:rowId xmlns:a16="http://schemas.microsoft.com/office/drawing/2014/main" val="2438694830"/>
                  </a:ext>
                </a:extLst>
              </a:tr>
            </a:tbl>
          </a:graphicData>
        </a:graphic>
      </p:graphicFrame>
      <p:pic>
        <p:nvPicPr>
          <p:cNvPr id="10" name="Picture 9">
            <a:extLst>
              <a:ext uri="{FF2B5EF4-FFF2-40B4-BE49-F238E27FC236}">
                <a16:creationId xmlns:a16="http://schemas.microsoft.com/office/drawing/2014/main" id="{DCBC1ED0-44E4-4488-AAED-4FA617EE7EA8}"/>
              </a:ext>
            </a:extLst>
          </p:cNvPr>
          <p:cNvPicPr>
            <a:picLocks noChangeAspect="1"/>
          </p:cNvPicPr>
          <p:nvPr/>
        </p:nvPicPr>
        <p:blipFill>
          <a:blip r:embed="rId3"/>
          <a:stretch>
            <a:fillRect/>
          </a:stretch>
        </p:blipFill>
        <p:spPr>
          <a:xfrm>
            <a:off x="98476" y="1730573"/>
            <a:ext cx="4858685" cy="3429188"/>
          </a:xfrm>
          <a:prstGeom prst="rect">
            <a:avLst/>
          </a:prstGeom>
        </p:spPr>
      </p:pic>
    </p:spTree>
    <p:extLst>
      <p:ext uri="{BB962C8B-B14F-4D97-AF65-F5344CB8AC3E}">
        <p14:creationId xmlns:p14="http://schemas.microsoft.com/office/powerpoint/2010/main" val="1830320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Which lobe receives incoming somatosensory information?</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355879" y="1297577"/>
            <a:ext cx="6949273" cy="4415170"/>
          </a:xfrm>
        </p:spPr>
        <p:txBody>
          <a:bodyPr>
            <a:normAutofit/>
          </a:bodyPr>
          <a:lstStyle/>
          <a:p>
            <a:r>
              <a:rPr lang="en-CA" dirty="0"/>
              <a:t>Located on </a:t>
            </a:r>
            <a:r>
              <a:rPr lang="en-CA" dirty="0">
                <a:solidFill>
                  <a:srgbClr val="FF0000"/>
                </a:solidFill>
              </a:rPr>
              <a:t>postcentral gyrus </a:t>
            </a:r>
            <a:r>
              <a:rPr lang="en-CA" dirty="0"/>
              <a:t>(posterior to central sulcus; parietal lobe) </a:t>
            </a:r>
          </a:p>
          <a:p>
            <a:r>
              <a:rPr lang="en-CA" dirty="0">
                <a:solidFill>
                  <a:srgbClr val="FF0000"/>
                </a:solidFill>
              </a:rPr>
              <a:t>Somatotopy</a:t>
            </a:r>
            <a:r>
              <a:rPr lang="en-CA" dirty="0"/>
              <a:t>: body regions correspond to specific points on the brain</a:t>
            </a:r>
          </a:p>
          <a:p>
            <a:r>
              <a:rPr lang="en-CA" dirty="0">
                <a:solidFill>
                  <a:srgbClr val="FF0000"/>
                </a:solidFill>
              </a:rPr>
              <a:t>Magnification factor</a:t>
            </a:r>
            <a:r>
              <a:rPr lang="en-CA" dirty="0"/>
              <a:t>: particular body regions are overrepresented </a:t>
            </a:r>
          </a:p>
          <a:p>
            <a:r>
              <a:rPr lang="en-CA" dirty="0"/>
              <a:t>There is </a:t>
            </a:r>
            <a:r>
              <a:rPr lang="en-CA" dirty="0">
                <a:solidFill>
                  <a:srgbClr val="FF0000"/>
                </a:solidFill>
              </a:rPr>
              <a:t>plasticity</a:t>
            </a:r>
            <a:r>
              <a:rPr lang="en-CA" dirty="0"/>
              <a:t> in the somatosensory system (i.e. cortical maps can change)</a:t>
            </a:r>
          </a:p>
          <a:p>
            <a:endParaRPr lang="en-CA" dirty="0"/>
          </a:p>
          <a:p>
            <a:endParaRPr lang="en-CA"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10" name="Picture 9">
            <a:extLst>
              <a:ext uri="{FF2B5EF4-FFF2-40B4-BE49-F238E27FC236}">
                <a16:creationId xmlns:a16="http://schemas.microsoft.com/office/drawing/2014/main" id="{18F7880D-DF52-4952-9D74-97C441971D98}"/>
              </a:ext>
            </a:extLst>
          </p:cNvPr>
          <p:cNvPicPr>
            <a:picLocks noChangeAspect="1"/>
          </p:cNvPicPr>
          <p:nvPr/>
        </p:nvPicPr>
        <p:blipFill>
          <a:blip r:embed="rId3"/>
          <a:stretch>
            <a:fillRect/>
          </a:stretch>
        </p:blipFill>
        <p:spPr>
          <a:xfrm>
            <a:off x="6958766" y="1221206"/>
            <a:ext cx="5063591" cy="4415588"/>
          </a:xfrm>
          <a:prstGeom prst="rect">
            <a:avLst/>
          </a:prstGeom>
        </p:spPr>
      </p:pic>
    </p:spTree>
    <p:extLst>
      <p:ext uri="{BB962C8B-B14F-4D97-AF65-F5344CB8AC3E}">
        <p14:creationId xmlns:p14="http://schemas.microsoft.com/office/powerpoint/2010/main" val="3402723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US" sz="4800" b="1" dirty="0">
                <a:solidFill>
                  <a:srgbClr val="4F2683"/>
                </a:solidFill>
                <a:latin typeface="Calibri" panose="020F0502020204030204" pitchFamily="34" charset="0"/>
                <a:cs typeface="Calibri" panose="020F0502020204030204" pitchFamily="34" charset="0"/>
              </a:rPr>
              <a:t>Components of the Visual system</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355879" y="1297577"/>
            <a:ext cx="6949273" cy="4415170"/>
          </a:xfrm>
        </p:spPr>
        <p:txBody>
          <a:bodyPr>
            <a:normAutofit/>
          </a:bodyPr>
          <a:lstStyle/>
          <a:p>
            <a:r>
              <a:rPr lang="en-US" dirty="0"/>
              <a:t>Fundamental Components: </a:t>
            </a:r>
          </a:p>
          <a:p>
            <a:pPr marL="0" indent="0">
              <a:buNone/>
            </a:pPr>
            <a:r>
              <a:rPr lang="en-US" dirty="0"/>
              <a:t>Eye </a:t>
            </a:r>
            <a:r>
              <a:rPr lang="en-US" dirty="0">
                <a:sym typeface="Wingdings" panose="05000000000000000000" pitchFamily="2" charset="2"/>
              </a:rPr>
              <a:t> </a:t>
            </a:r>
            <a:r>
              <a:rPr lang="en-US" dirty="0"/>
              <a:t>Retina </a:t>
            </a:r>
            <a:r>
              <a:rPr lang="en-US" dirty="0">
                <a:sym typeface="Wingdings" panose="05000000000000000000" pitchFamily="2" charset="2"/>
              </a:rPr>
              <a:t> </a:t>
            </a:r>
            <a:r>
              <a:rPr lang="en-US" dirty="0"/>
              <a:t>Optic Nerve </a:t>
            </a:r>
            <a:r>
              <a:rPr lang="en-US" dirty="0">
                <a:sym typeface="Wingdings" panose="05000000000000000000" pitchFamily="2" charset="2"/>
              </a:rPr>
              <a:t> </a:t>
            </a:r>
            <a:r>
              <a:rPr lang="en-US" dirty="0"/>
              <a:t>Optic Chiasm </a:t>
            </a:r>
            <a:r>
              <a:rPr lang="en-US" dirty="0">
                <a:sym typeface="Wingdings" panose="05000000000000000000" pitchFamily="2" charset="2"/>
              </a:rPr>
              <a:t> </a:t>
            </a:r>
            <a:r>
              <a:rPr lang="en-US" dirty="0"/>
              <a:t>Optic Tract →LGN </a:t>
            </a:r>
            <a:r>
              <a:rPr lang="en-US" dirty="0">
                <a:sym typeface="Wingdings" panose="05000000000000000000" pitchFamily="2" charset="2"/>
              </a:rPr>
              <a:t> Optic radiations </a:t>
            </a:r>
            <a:r>
              <a:rPr lang="en-US" dirty="0"/>
              <a:t>Primary Visual Cortex</a:t>
            </a:r>
          </a:p>
          <a:p>
            <a:r>
              <a:rPr lang="en-US" dirty="0"/>
              <a:t>Retinal Targets: </a:t>
            </a:r>
          </a:p>
          <a:p>
            <a:pPr lvl="1"/>
            <a:r>
              <a:rPr lang="en-US" dirty="0">
                <a:solidFill>
                  <a:srgbClr val="FF0000"/>
                </a:solidFill>
              </a:rPr>
              <a:t>Lateral geniculate nucleus (LGN)</a:t>
            </a:r>
          </a:p>
          <a:p>
            <a:pPr lvl="2"/>
            <a:r>
              <a:rPr lang="en-US" dirty="0"/>
              <a:t>Main target (90% of info)</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8" name="Picture 7">
            <a:extLst>
              <a:ext uri="{FF2B5EF4-FFF2-40B4-BE49-F238E27FC236}">
                <a16:creationId xmlns:a16="http://schemas.microsoft.com/office/drawing/2014/main" id="{75F330C1-9504-440D-842F-5D119B5AF75C}"/>
              </a:ext>
            </a:extLst>
          </p:cNvPr>
          <p:cNvPicPr>
            <a:picLocks noChangeAspect="1"/>
          </p:cNvPicPr>
          <p:nvPr/>
        </p:nvPicPr>
        <p:blipFill rotWithShape="1">
          <a:blip r:embed="rId3"/>
          <a:srcRect l="25737" b="5441"/>
          <a:stretch/>
        </p:blipFill>
        <p:spPr>
          <a:xfrm>
            <a:off x="7134329" y="3500396"/>
            <a:ext cx="4512996" cy="2515392"/>
          </a:xfrm>
          <a:prstGeom prst="rect">
            <a:avLst/>
          </a:prstGeom>
        </p:spPr>
      </p:pic>
      <p:pic>
        <p:nvPicPr>
          <p:cNvPr id="9" name="Picture 8">
            <a:extLst>
              <a:ext uri="{FF2B5EF4-FFF2-40B4-BE49-F238E27FC236}">
                <a16:creationId xmlns:a16="http://schemas.microsoft.com/office/drawing/2014/main" id="{A424E591-68FA-49F7-A211-8E988F51C1FC}"/>
              </a:ext>
            </a:extLst>
          </p:cNvPr>
          <p:cNvPicPr>
            <a:picLocks noChangeAspect="1"/>
          </p:cNvPicPr>
          <p:nvPr/>
        </p:nvPicPr>
        <p:blipFill>
          <a:blip r:embed="rId4"/>
          <a:stretch>
            <a:fillRect/>
          </a:stretch>
        </p:blipFill>
        <p:spPr>
          <a:xfrm>
            <a:off x="9104781" y="1027339"/>
            <a:ext cx="2944167" cy="2203768"/>
          </a:xfrm>
          <a:prstGeom prst="rect">
            <a:avLst/>
          </a:prstGeom>
        </p:spPr>
      </p:pic>
    </p:spTree>
    <p:extLst>
      <p:ext uri="{BB962C8B-B14F-4D97-AF65-F5344CB8AC3E}">
        <p14:creationId xmlns:p14="http://schemas.microsoft.com/office/powerpoint/2010/main" val="2484724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0051"/>
          </a:xfrm>
        </p:spPr>
        <p:txBody>
          <a:bodyPr>
            <a:noAutofit/>
          </a:bodyPr>
          <a:lstStyle/>
          <a:p>
            <a:pPr algn="ctr"/>
            <a:r>
              <a:rPr lang="en-US" sz="3600" b="1" dirty="0">
                <a:solidFill>
                  <a:srgbClr val="4F2683"/>
                </a:solidFill>
                <a:latin typeface="Calibri" panose="020F0502020204030204" pitchFamily="34" charset="0"/>
                <a:cs typeface="Calibri" panose="020F0502020204030204" pitchFamily="34" charset="0"/>
              </a:rPr>
              <a:t>Electrochemical Equilibrium</a:t>
            </a:r>
            <a:endParaRPr lang="en-CA" sz="32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8" name="Content Placeholder 7">
            <a:extLst>
              <a:ext uri="{FF2B5EF4-FFF2-40B4-BE49-F238E27FC236}">
                <a16:creationId xmlns:a16="http://schemas.microsoft.com/office/drawing/2014/main" id="{E527CDEA-CC6F-43DA-B4C9-2027BD6D7794}"/>
              </a:ext>
            </a:extLst>
          </p:cNvPr>
          <p:cNvSpPr>
            <a:spLocks noGrp="1"/>
          </p:cNvSpPr>
          <p:nvPr>
            <p:ph idx="1"/>
          </p:nvPr>
        </p:nvSpPr>
        <p:spPr>
          <a:xfrm>
            <a:off x="838200" y="1033976"/>
            <a:ext cx="10515600" cy="4766324"/>
          </a:xfrm>
        </p:spPr>
        <p:txBody>
          <a:bodyPr>
            <a:normAutofit/>
          </a:bodyPr>
          <a:lstStyle/>
          <a:p>
            <a:r>
              <a:rPr lang="en-CA" sz="2400" dirty="0"/>
              <a:t>Both Na</a:t>
            </a:r>
            <a:r>
              <a:rPr lang="en-CA" sz="2400" baseline="30000" dirty="0"/>
              <a:t>+</a:t>
            </a:r>
            <a:r>
              <a:rPr lang="en-CA" sz="2400" dirty="0"/>
              <a:t> and K</a:t>
            </a:r>
            <a:r>
              <a:rPr lang="en-CA" sz="2400" baseline="30000" dirty="0"/>
              <a:t>+</a:t>
            </a:r>
            <a:r>
              <a:rPr lang="en-CA" sz="2400" dirty="0"/>
              <a:t> move down their concentration gradients</a:t>
            </a:r>
          </a:p>
          <a:p>
            <a:pPr lvl="1"/>
            <a:r>
              <a:rPr lang="en-CA" sz="2000" dirty="0"/>
              <a:t>There also exists an electrical gradient for both ions</a:t>
            </a:r>
          </a:p>
          <a:p>
            <a:r>
              <a:rPr lang="en-CA" sz="2400" dirty="0"/>
              <a:t>Thus, movement of either ion will stop once there is a balance between chemical and electrical gradients… electrochemical equilibrium</a:t>
            </a:r>
          </a:p>
        </p:txBody>
      </p:sp>
      <p:pic>
        <p:nvPicPr>
          <p:cNvPr id="6" name="Picture 5">
            <a:extLst>
              <a:ext uri="{FF2B5EF4-FFF2-40B4-BE49-F238E27FC236}">
                <a16:creationId xmlns:a16="http://schemas.microsoft.com/office/drawing/2014/main" id="{3E890EFA-C915-41E1-80E8-9408FE777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3004" y="2671913"/>
            <a:ext cx="4689621" cy="2970692"/>
          </a:xfrm>
          <a:prstGeom prst="rect">
            <a:avLst/>
          </a:prstGeom>
        </p:spPr>
      </p:pic>
      <p:pic>
        <p:nvPicPr>
          <p:cNvPr id="7" name="Picture 6">
            <a:extLst>
              <a:ext uri="{FF2B5EF4-FFF2-40B4-BE49-F238E27FC236}">
                <a16:creationId xmlns:a16="http://schemas.microsoft.com/office/drawing/2014/main" id="{637634FA-4313-40C3-A762-B2E0D2A61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1568" y="2671913"/>
            <a:ext cx="4198578" cy="2970692"/>
          </a:xfrm>
          <a:prstGeom prst="rect">
            <a:avLst/>
          </a:prstGeom>
        </p:spPr>
      </p:pic>
    </p:spTree>
    <p:extLst>
      <p:ext uri="{BB962C8B-B14F-4D97-AF65-F5344CB8AC3E}">
        <p14:creationId xmlns:p14="http://schemas.microsoft.com/office/powerpoint/2010/main" val="7555481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Autofit/>
          </a:bodyPr>
          <a:lstStyle/>
          <a:p>
            <a:pPr algn="ctr"/>
            <a:r>
              <a:rPr lang="en-CA" sz="3200" b="1" dirty="0">
                <a:solidFill>
                  <a:srgbClr val="4F2683"/>
                </a:solidFill>
                <a:latin typeface="Calibri" panose="020F0502020204030204" pitchFamily="34" charset="0"/>
                <a:cs typeface="Calibri" panose="020F0502020204030204" pitchFamily="34" charset="0"/>
              </a:rPr>
              <a:t>Which lesions of the visual pathway would result in a loss of visual perception in the contralateral visual field?</a:t>
            </a:r>
            <a:endParaRPr lang="en-CA" sz="2800"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CA" dirty="0"/>
              <a:t>Lesion of the optic nerve</a:t>
            </a:r>
          </a:p>
          <a:p>
            <a:pPr marL="514350" indent="-514350">
              <a:buAutoNum type="alphaUcParenR"/>
            </a:pPr>
            <a:r>
              <a:rPr lang="en-CA" dirty="0"/>
              <a:t>Lesion of the optic tract</a:t>
            </a:r>
          </a:p>
          <a:p>
            <a:pPr marL="514350" indent="-514350">
              <a:buAutoNum type="alphaUcParenR"/>
            </a:pPr>
            <a:r>
              <a:rPr lang="en-CA" dirty="0"/>
              <a:t>Lesion of the optic chiasm</a:t>
            </a:r>
          </a:p>
          <a:p>
            <a:pPr marL="514350" indent="-514350">
              <a:buAutoNum type="alphaUcParenR"/>
            </a:pPr>
            <a:r>
              <a:rPr lang="en-CA" dirty="0"/>
              <a:t>Lesion of the optic radiation</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295534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Autofit/>
          </a:bodyPr>
          <a:lstStyle/>
          <a:p>
            <a:pPr algn="ctr"/>
            <a:r>
              <a:rPr lang="en-CA" sz="3200" b="1" dirty="0">
                <a:solidFill>
                  <a:srgbClr val="4F2683"/>
                </a:solidFill>
                <a:latin typeface="Calibri" panose="020F0502020204030204" pitchFamily="34" charset="0"/>
                <a:cs typeface="Calibri" panose="020F0502020204030204" pitchFamily="34" charset="0"/>
              </a:rPr>
              <a:t>Which lesions of the visual pathway would result in a loss of visual perception in the contralateral visual field?</a:t>
            </a:r>
            <a:endParaRPr lang="en-CA" sz="2800"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CA" dirty="0"/>
              <a:t>Lesion of the optic nerve</a:t>
            </a:r>
          </a:p>
          <a:p>
            <a:pPr marL="514350" indent="-514350">
              <a:buAutoNum type="alphaUcParenR"/>
            </a:pPr>
            <a:r>
              <a:rPr lang="en-CA" dirty="0">
                <a:solidFill>
                  <a:srgbClr val="FF0000"/>
                </a:solidFill>
              </a:rPr>
              <a:t>Lesion of the optic tract</a:t>
            </a:r>
          </a:p>
          <a:p>
            <a:pPr marL="514350" indent="-514350">
              <a:buAutoNum type="alphaUcParenR"/>
            </a:pPr>
            <a:r>
              <a:rPr lang="en-CA" dirty="0"/>
              <a:t>Lesion of the optic chiasm</a:t>
            </a:r>
          </a:p>
          <a:p>
            <a:pPr marL="514350" indent="-514350">
              <a:buAutoNum type="alphaUcParenR"/>
            </a:pPr>
            <a:r>
              <a:rPr lang="en-CA" dirty="0">
                <a:solidFill>
                  <a:srgbClr val="FF0000"/>
                </a:solidFill>
              </a:rPr>
              <a:t>Lesion of the optic radiation</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7923192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US" sz="4800" b="1" dirty="0">
                <a:solidFill>
                  <a:srgbClr val="4F2683"/>
                </a:solidFill>
                <a:latin typeface="Calibri" panose="020F0502020204030204" pitchFamily="34" charset="0"/>
                <a:cs typeface="Calibri" panose="020F0502020204030204" pitchFamily="34" charset="0"/>
              </a:rPr>
              <a:t>Visual Pathway: Lesion at Optic Nerve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88" y="1524000"/>
            <a:ext cx="6004639" cy="4415169"/>
          </a:xfrm>
        </p:spPr>
        <p:txBody>
          <a:bodyPr>
            <a:normAutofit/>
          </a:bodyPr>
          <a:lstStyle/>
          <a:p>
            <a:r>
              <a:rPr lang="en-US" dirty="0"/>
              <a:t>Left optic nerve lesion</a:t>
            </a:r>
          </a:p>
          <a:p>
            <a:pPr lvl="1"/>
            <a:r>
              <a:rPr lang="en-US" dirty="0"/>
              <a:t>See only visual field of right eye (same as closing left eye)</a:t>
            </a:r>
          </a:p>
          <a:p>
            <a:r>
              <a:rPr lang="en-US" dirty="0"/>
              <a:t>Right optic nerve lesion</a:t>
            </a:r>
          </a:p>
          <a:p>
            <a:pPr lvl="1"/>
            <a:r>
              <a:rPr lang="en-US" dirty="0"/>
              <a:t>See only visual field of left eye (same as closing right eye)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9" name="Picture 8">
            <a:extLst>
              <a:ext uri="{FF2B5EF4-FFF2-40B4-BE49-F238E27FC236}">
                <a16:creationId xmlns:a16="http://schemas.microsoft.com/office/drawing/2014/main" id="{BD6DC657-E158-404E-9467-CDDC6B753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3122" y="1554144"/>
            <a:ext cx="4648849" cy="3686689"/>
          </a:xfrm>
          <a:prstGeom prst="rect">
            <a:avLst/>
          </a:prstGeom>
        </p:spPr>
      </p:pic>
    </p:spTree>
    <p:extLst>
      <p:ext uri="{BB962C8B-B14F-4D97-AF65-F5344CB8AC3E}">
        <p14:creationId xmlns:p14="http://schemas.microsoft.com/office/powerpoint/2010/main" val="19200121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US" sz="4800" b="1" dirty="0">
                <a:solidFill>
                  <a:srgbClr val="4F2683"/>
                </a:solidFill>
                <a:latin typeface="Calibri" panose="020F0502020204030204" pitchFamily="34" charset="0"/>
                <a:cs typeface="Calibri" panose="020F0502020204030204" pitchFamily="34" charset="0"/>
              </a:rPr>
              <a:t>Visual Pathway: Lesion at Optic Chiasm</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88" y="1524000"/>
            <a:ext cx="6004639" cy="4415169"/>
          </a:xfrm>
        </p:spPr>
        <p:txBody>
          <a:bodyPr>
            <a:normAutofit/>
          </a:bodyPr>
          <a:lstStyle/>
          <a:p>
            <a:r>
              <a:rPr lang="en-US" dirty="0"/>
              <a:t>Lesion at optic chiasm</a:t>
            </a:r>
          </a:p>
          <a:p>
            <a:pPr lvl="1"/>
            <a:r>
              <a:rPr lang="en-US" dirty="0"/>
              <a:t>Tunnel Vision (i.e. lose nasal retina axons, which carried info from peripheral vision) </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8" name="Picture 7">
            <a:extLst>
              <a:ext uri="{FF2B5EF4-FFF2-40B4-BE49-F238E27FC236}">
                <a16:creationId xmlns:a16="http://schemas.microsoft.com/office/drawing/2014/main" id="{8546ACFD-CBEB-4040-AE8F-8FDE27E8C317}"/>
              </a:ext>
            </a:extLst>
          </p:cNvPr>
          <p:cNvPicPr>
            <a:picLocks noChangeAspect="1"/>
          </p:cNvPicPr>
          <p:nvPr/>
        </p:nvPicPr>
        <p:blipFill>
          <a:blip r:embed="rId3"/>
          <a:stretch>
            <a:fillRect/>
          </a:stretch>
        </p:blipFill>
        <p:spPr>
          <a:xfrm>
            <a:off x="6873071" y="1517717"/>
            <a:ext cx="4647296" cy="3868404"/>
          </a:xfrm>
          <a:prstGeom prst="rect">
            <a:avLst/>
          </a:prstGeom>
        </p:spPr>
      </p:pic>
    </p:spTree>
    <p:extLst>
      <p:ext uri="{BB962C8B-B14F-4D97-AF65-F5344CB8AC3E}">
        <p14:creationId xmlns:p14="http://schemas.microsoft.com/office/powerpoint/2010/main" val="28227780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US" sz="4800" b="1" dirty="0">
                <a:solidFill>
                  <a:srgbClr val="4F2683"/>
                </a:solidFill>
                <a:latin typeface="Calibri" panose="020F0502020204030204" pitchFamily="34" charset="0"/>
                <a:cs typeface="Calibri" panose="020F0502020204030204" pitchFamily="34" charset="0"/>
              </a:rPr>
              <a:t>Visual Pathway: Lesion at Optic Tract</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88" y="1524000"/>
            <a:ext cx="6004639" cy="4415169"/>
          </a:xfrm>
        </p:spPr>
        <p:txBody>
          <a:bodyPr>
            <a:normAutofit/>
          </a:bodyPr>
          <a:lstStyle/>
          <a:p>
            <a:r>
              <a:rPr lang="en-US" dirty="0"/>
              <a:t>Left optic tract lesion</a:t>
            </a:r>
          </a:p>
          <a:p>
            <a:pPr lvl="1"/>
            <a:r>
              <a:rPr lang="en-US" dirty="0"/>
              <a:t>See only left hemifield (i.e. lose right hemifield)</a:t>
            </a:r>
          </a:p>
          <a:p>
            <a:r>
              <a:rPr lang="en-US" dirty="0"/>
              <a:t>Right optic tract lesion</a:t>
            </a:r>
          </a:p>
          <a:p>
            <a:pPr lvl="1"/>
            <a:r>
              <a:rPr lang="en-US" dirty="0"/>
              <a:t>See only right hemifield (i.e. lose left hemifield)</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7" name="Picture 6">
            <a:extLst>
              <a:ext uri="{FF2B5EF4-FFF2-40B4-BE49-F238E27FC236}">
                <a16:creationId xmlns:a16="http://schemas.microsoft.com/office/drawing/2014/main" id="{3E31522B-7740-4811-98E3-7269E72B93A1}"/>
              </a:ext>
            </a:extLst>
          </p:cNvPr>
          <p:cNvPicPr>
            <a:picLocks noChangeAspect="1"/>
          </p:cNvPicPr>
          <p:nvPr/>
        </p:nvPicPr>
        <p:blipFill>
          <a:blip r:embed="rId3"/>
          <a:stretch>
            <a:fillRect/>
          </a:stretch>
        </p:blipFill>
        <p:spPr>
          <a:xfrm>
            <a:off x="6903217" y="1463712"/>
            <a:ext cx="4647296" cy="4058753"/>
          </a:xfrm>
          <a:prstGeom prst="rect">
            <a:avLst/>
          </a:prstGeom>
        </p:spPr>
      </p:pic>
    </p:spTree>
    <p:extLst>
      <p:ext uri="{BB962C8B-B14F-4D97-AF65-F5344CB8AC3E}">
        <p14:creationId xmlns:p14="http://schemas.microsoft.com/office/powerpoint/2010/main" val="34593564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US" sz="4800" b="1" dirty="0">
                <a:solidFill>
                  <a:srgbClr val="4F2683"/>
                </a:solidFill>
                <a:latin typeface="Calibri" panose="020F0502020204030204" pitchFamily="34" charset="0"/>
                <a:cs typeface="Calibri" panose="020F0502020204030204" pitchFamily="34" charset="0"/>
              </a:rPr>
              <a:t>Eye (Gross Anatomy)</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229403" y="1524000"/>
            <a:ext cx="6878846" cy="4415170"/>
          </a:xfrm>
        </p:spPr>
        <p:txBody>
          <a:bodyPr>
            <a:normAutofit fontScale="92500" lnSpcReduction="10000"/>
          </a:bodyPr>
          <a:lstStyle/>
          <a:p>
            <a:r>
              <a:rPr lang="en-US" dirty="0"/>
              <a:t>Pathway of light: </a:t>
            </a:r>
          </a:p>
          <a:p>
            <a:pPr marL="0" indent="0">
              <a:buNone/>
            </a:pPr>
            <a:r>
              <a:rPr lang="en-US" dirty="0"/>
              <a:t>Cornea →Anterior Chamber (with aqueous humor) →Pupil →Lens →Posterior Chamber (with vitreous humor) →Retina</a:t>
            </a:r>
          </a:p>
          <a:p>
            <a:r>
              <a:rPr lang="en-US" dirty="0"/>
              <a:t>Other important Structures:</a:t>
            </a:r>
          </a:p>
          <a:p>
            <a:pPr lvl="1"/>
            <a:r>
              <a:rPr lang="en-US" dirty="0"/>
              <a:t>Iris</a:t>
            </a:r>
          </a:p>
          <a:p>
            <a:pPr lvl="1"/>
            <a:r>
              <a:rPr lang="en-US" dirty="0"/>
              <a:t>Sclera</a:t>
            </a:r>
          </a:p>
          <a:p>
            <a:pPr lvl="1"/>
            <a:r>
              <a:rPr lang="en-US" dirty="0" err="1"/>
              <a:t>Conjuctiva</a:t>
            </a:r>
            <a:endParaRPr lang="en-US" dirty="0"/>
          </a:p>
          <a:p>
            <a:pPr lvl="1"/>
            <a:r>
              <a:rPr lang="en-US" dirty="0"/>
              <a:t>Extraocular Eye Muscles</a:t>
            </a:r>
          </a:p>
          <a:p>
            <a:pPr lvl="1"/>
            <a:r>
              <a:rPr lang="en-US" dirty="0"/>
              <a:t>Ciliary Muscles</a:t>
            </a:r>
          </a:p>
          <a:p>
            <a:pPr lvl="1"/>
            <a:r>
              <a:rPr lang="en-US" dirty="0"/>
              <a:t>Fovea</a:t>
            </a:r>
          </a:p>
          <a:p>
            <a:pPr lvl="1"/>
            <a:r>
              <a:rPr lang="en-US" dirty="0"/>
              <a:t>Optic disk (Blindspot)</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8" name="Picture 7">
            <a:extLst>
              <a:ext uri="{FF2B5EF4-FFF2-40B4-BE49-F238E27FC236}">
                <a16:creationId xmlns:a16="http://schemas.microsoft.com/office/drawing/2014/main" id="{CDDFBBCD-5C67-4EDB-85CE-4D80EC4211D4}"/>
              </a:ext>
            </a:extLst>
          </p:cNvPr>
          <p:cNvPicPr>
            <a:picLocks noChangeAspect="1"/>
          </p:cNvPicPr>
          <p:nvPr/>
        </p:nvPicPr>
        <p:blipFill>
          <a:blip r:embed="rId3"/>
          <a:stretch>
            <a:fillRect/>
          </a:stretch>
        </p:blipFill>
        <p:spPr>
          <a:xfrm>
            <a:off x="4632291" y="3165714"/>
            <a:ext cx="3429837" cy="2850073"/>
          </a:xfrm>
          <a:prstGeom prst="rect">
            <a:avLst/>
          </a:prstGeom>
        </p:spPr>
      </p:pic>
      <p:pic>
        <p:nvPicPr>
          <p:cNvPr id="6" name="Picture 5">
            <a:extLst>
              <a:ext uri="{FF2B5EF4-FFF2-40B4-BE49-F238E27FC236}">
                <a16:creationId xmlns:a16="http://schemas.microsoft.com/office/drawing/2014/main" id="{CD74A4BA-13A1-483B-A04C-933CE137D4AB}"/>
              </a:ext>
            </a:extLst>
          </p:cNvPr>
          <p:cNvPicPr>
            <a:picLocks noChangeAspect="1"/>
          </p:cNvPicPr>
          <p:nvPr/>
        </p:nvPicPr>
        <p:blipFill>
          <a:blip r:embed="rId4"/>
          <a:stretch>
            <a:fillRect/>
          </a:stretch>
        </p:blipFill>
        <p:spPr>
          <a:xfrm>
            <a:off x="8062128" y="1599981"/>
            <a:ext cx="4012642" cy="4377498"/>
          </a:xfrm>
          <a:prstGeom prst="rect">
            <a:avLst/>
          </a:prstGeom>
        </p:spPr>
      </p:pic>
    </p:spTree>
    <p:extLst>
      <p:ext uri="{BB962C8B-B14F-4D97-AF65-F5344CB8AC3E}">
        <p14:creationId xmlns:p14="http://schemas.microsoft.com/office/powerpoint/2010/main" val="16435853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Functions of Gross Eye Anatomy</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88" y="1524001"/>
            <a:ext cx="10352876" cy="4415170"/>
          </a:xfrm>
        </p:spPr>
        <p:txBody>
          <a:bodyPr>
            <a:normAutofit/>
          </a:bodyPr>
          <a:lstStyle/>
          <a:p>
            <a:r>
              <a:rPr lang="en-CA" dirty="0">
                <a:solidFill>
                  <a:srgbClr val="FF0000"/>
                </a:solidFill>
              </a:rPr>
              <a:t>Pupil</a:t>
            </a:r>
            <a:r>
              <a:rPr lang="en-CA" dirty="0"/>
              <a:t>: Black space in center of eye</a:t>
            </a:r>
          </a:p>
          <a:p>
            <a:r>
              <a:rPr lang="en-CA" dirty="0">
                <a:solidFill>
                  <a:srgbClr val="FF0000"/>
                </a:solidFill>
              </a:rPr>
              <a:t>Iris</a:t>
            </a:r>
            <a:r>
              <a:rPr lang="en-CA" dirty="0"/>
              <a:t>: Color part, regulates size of pupil</a:t>
            </a:r>
          </a:p>
          <a:p>
            <a:r>
              <a:rPr lang="en-CA" dirty="0">
                <a:solidFill>
                  <a:srgbClr val="FF0000"/>
                </a:solidFill>
              </a:rPr>
              <a:t>Lens</a:t>
            </a:r>
            <a:r>
              <a:rPr lang="en-CA" dirty="0"/>
              <a:t>: Changes shape in response to distance of object</a:t>
            </a:r>
          </a:p>
          <a:p>
            <a:r>
              <a:rPr lang="en-CA" dirty="0">
                <a:solidFill>
                  <a:srgbClr val="FF0000"/>
                </a:solidFill>
              </a:rPr>
              <a:t>Cornea</a:t>
            </a:r>
            <a:r>
              <a:rPr lang="en-CA" dirty="0"/>
              <a:t>: Protects the eye, found anterior to lens and pupil</a:t>
            </a:r>
          </a:p>
          <a:p>
            <a:r>
              <a:rPr lang="en-CA" dirty="0">
                <a:solidFill>
                  <a:srgbClr val="FF0000"/>
                </a:solidFill>
              </a:rPr>
              <a:t>Sclera</a:t>
            </a:r>
            <a:r>
              <a:rPr lang="en-CA" dirty="0"/>
              <a:t>: Contains collagen fibers, protective layer around eye</a:t>
            </a:r>
          </a:p>
          <a:p>
            <a:r>
              <a:rPr lang="en-CA" dirty="0">
                <a:solidFill>
                  <a:srgbClr val="FF0000"/>
                </a:solidFill>
              </a:rPr>
              <a:t>Conjunctiva</a:t>
            </a:r>
            <a:r>
              <a:rPr lang="en-CA" dirty="0"/>
              <a:t>: Thin film between eye and eyelid</a:t>
            </a:r>
          </a:p>
          <a:p>
            <a:r>
              <a:rPr lang="en-CA" dirty="0">
                <a:solidFill>
                  <a:srgbClr val="FF0000"/>
                </a:solidFill>
              </a:rPr>
              <a:t>Optic Nerve</a:t>
            </a:r>
            <a:r>
              <a:rPr lang="en-CA" dirty="0"/>
              <a:t>: Where axons converge and leave eye</a:t>
            </a:r>
          </a:p>
          <a:p>
            <a:endParaRPr lang="en-US"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4509542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Functions of Gross Eye Anatomy</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88" y="1524001"/>
            <a:ext cx="10352876" cy="4415170"/>
          </a:xfrm>
        </p:spPr>
        <p:txBody>
          <a:bodyPr>
            <a:normAutofit/>
          </a:bodyPr>
          <a:lstStyle/>
          <a:p>
            <a:r>
              <a:rPr lang="en-CA" dirty="0">
                <a:solidFill>
                  <a:srgbClr val="FF0000"/>
                </a:solidFill>
              </a:rPr>
              <a:t>Extraocular eye muscles</a:t>
            </a:r>
            <a:r>
              <a:rPr lang="en-CA" dirty="0"/>
              <a:t>: Move eye around in orbit</a:t>
            </a:r>
          </a:p>
          <a:p>
            <a:r>
              <a:rPr lang="en-CA" dirty="0">
                <a:solidFill>
                  <a:srgbClr val="FF0000"/>
                </a:solidFill>
              </a:rPr>
              <a:t>Ciliary Muscles</a:t>
            </a:r>
            <a:r>
              <a:rPr lang="en-CA" dirty="0"/>
              <a:t>: Intraocular muscles that pull on lens to change it’s shape.</a:t>
            </a:r>
          </a:p>
          <a:p>
            <a:r>
              <a:rPr lang="en-CA" dirty="0">
                <a:solidFill>
                  <a:srgbClr val="FF0000"/>
                </a:solidFill>
              </a:rPr>
              <a:t>Aqueous Humor</a:t>
            </a:r>
            <a:r>
              <a:rPr lang="en-CA" dirty="0"/>
              <a:t>: Fluid within the anterior chamber.</a:t>
            </a:r>
          </a:p>
          <a:p>
            <a:r>
              <a:rPr lang="en-CA" dirty="0">
                <a:solidFill>
                  <a:srgbClr val="FF0000"/>
                </a:solidFill>
              </a:rPr>
              <a:t>Vitreous Humor</a:t>
            </a:r>
            <a:r>
              <a:rPr lang="en-CA" dirty="0"/>
              <a:t>: Clear/thick fluid within the posterior chamber.</a:t>
            </a:r>
          </a:p>
          <a:p>
            <a:r>
              <a:rPr lang="en-CA" dirty="0">
                <a:solidFill>
                  <a:srgbClr val="FF0000"/>
                </a:solidFill>
              </a:rPr>
              <a:t>Retina</a:t>
            </a:r>
            <a:r>
              <a:rPr lang="en-CA" dirty="0"/>
              <a:t>: Consists of pigmented layer and several neuronal layers that are involved in phototransduction </a:t>
            </a:r>
          </a:p>
          <a:p>
            <a:r>
              <a:rPr lang="en-CA" dirty="0">
                <a:solidFill>
                  <a:srgbClr val="FF0000"/>
                </a:solidFill>
              </a:rPr>
              <a:t>Fovea</a:t>
            </a:r>
            <a:r>
              <a:rPr lang="en-CA" dirty="0"/>
              <a:t>: Center of retina, provides accurate vision in the direction that it is pointed (contains only cones).</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5395621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Functions of Gross Eye Anatomy</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88" y="1524001"/>
            <a:ext cx="10352876" cy="4415170"/>
          </a:xfrm>
        </p:spPr>
        <p:txBody>
          <a:bodyPr>
            <a:normAutofit lnSpcReduction="10000"/>
          </a:bodyPr>
          <a:lstStyle/>
          <a:p>
            <a:r>
              <a:rPr lang="en-CA" dirty="0">
                <a:solidFill>
                  <a:srgbClr val="FF0000"/>
                </a:solidFill>
              </a:rPr>
              <a:t>Photoreceptors</a:t>
            </a:r>
            <a:r>
              <a:rPr lang="en-CA" dirty="0"/>
              <a:t>: Phototransduction, light is converted to chemical energy.</a:t>
            </a:r>
          </a:p>
          <a:p>
            <a:r>
              <a:rPr lang="en-CA" dirty="0">
                <a:solidFill>
                  <a:srgbClr val="FF0000"/>
                </a:solidFill>
              </a:rPr>
              <a:t>Rods</a:t>
            </a:r>
            <a:r>
              <a:rPr lang="en-CA" dirty="0"/>
              <a:t>: Light sensitive, white/black, function well in low light</a:t>
            </a:r>
          </a:p>
          <a:p>
            <a:r>
              <a:rPr lang="en-CA" dirty="0">
                <a:solidFill>
                  <a:srgbClr val="FF0000"/>
                </a:solidFill>
              </a:rPr>
              <a:t>Cones</a:t>
            </a:r>
            <a:r>
              <a:rPr lang="en-CA" dirty="0"/>
              <a:t>: Color sensitive, red/green/blue</a:t>
            </a:r>
          </a:p>
          <a:p>
            <a:r>
              <a:rPr lang="en-CA" dirty="0">
                <a:solidFill>
                  <a:srgbClr val="FF0000"/>
                </a:solidFill>
              </a:rPr>
              <a:t>Bipolar cells</a:t>
            </a:r>
            <a:r>
              <a:rPr lang="en-CA" dirty="0"/>
              <a:t>: First cell after action potential is generated in photoreceptors.</a:t>
            </a:r>
          </a:p>
          <a:p>
            <a:r>
              <a:rPr lang="en-CA" dirty="0">
                <a:solidFill>
                  <a:srgbClr val="FF0000"/>
                </a:solidFill>
              </a:rPr>
              <a:t>Ganglion cells</a:t>
            </a:r>
            <a:r>
              <a:rPr lang="en-CA" dirty="0"/>
              <a:t>: The output neurons, axons form the optic nerve</a:t>
            </a:r>
          </a:p>
          <a:p>
            <a:r>
              <a:rPr lang="en-CA" dirty="0">
                <a:solidFill>
                  <a:srgbClr val="FF0000"/>
                </a:solidFill>
              </a:rPr>
              <a:t>Horizontal cells</a:t>
            </a:r>
            <a:r>
              <a:rPr lang="en-CA" dirty="0"/>
              <a:t>: Side-to-side modulation</a:t>
            </a:r>
          </a:p>
          <a:p>
            <a:r>
              <a:rPr lang="en-CA" dirty="0">
                <a:solidFill>
                  <a:srgbClr val="FF0000"/>
                </a:solidFill>
              </a:rPr>
              <a:t>Amacrine cells</a:t>
            </a:r>
            <a:r>
              <a:rPr lang="en-CA" dirty="0"/>
              <a:t>: Side-to-side modulation, inhibitory neurons</a:t>
            </a:r>
          </a:p>
          <a:p>
            <a:r>
              <a:rPr lang="en-CA" dirty="0">
                <a:solidFill>
                  <a:srgbClr val="FF0000"/>
                </a:solidFill>
              </a:rPr>
              <a:t>Pigmented Epithelium</a:t>
            </a:r>
            <a:r>
              <a:rPr lang="en-CA" dirty="0"/>
              <a:t>: Absorbed excess light</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962271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US" sz="4800" b="1" dirty="0">
                <a:solidFill>
                  <a:srgbClr val="4F2683"/>
                </a:solidFill>
                <a:latin typeface="Calibri" panose="020F0502020204030204" pitchFamily="34" charset="0"/>
                <a:cs typeface="Calibri" panose="020F0502020204030204" pitchFamily="34" charset="0"/>
              </a:rPr>
              <a:t>Eye (Gross Anatomy)</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9" name="Picture 8">
            <a:extLst>
              <a:ext uri="{FF2B5EF4-FFF2-40B4-BE49-F238E27FC236}">
                <a16:creationId xmlns:a16="http://schemas.microsoft.com/office/drawing/2014/main" id="{C09A9114-0805-4EE9-B4F3-7B68AC2E7BCE}"/>
              </a:ext>
            </a:extLst>
          </p:cNvPr>
          <p:cNvPicPr>
            <a:picLocks noChangeAspect="1"/>
          </p:cNvPicPr>
          <p:nvPr/>
        </p:nvPicPr>
        <p:blipFill>
          <a:blip r:embed="rId3"/>
          <a:stretch>
            <a:fillRect/>
          </a:stretch>
        </p:blipFill>
        <p:spPr>
          <a:xfrm>
            <a:off x="1889752" y="2255128"/>
            <a:ext cx="3182472" cy="2886733"/>
          </a:xfrm>
          <a:prstGeom prst="rect">
            <a:avLst/>
          </a:prstGeom>
        </p:spPr>
      </p:pic>
      <p:sp>
        <p:nvSpPr>
          <p:cNvPr id="11" name="TextBox 10">
            <a:extLst>
              <a:ext uri="{FF2B5EF4-FFF2-40B4-BE49-F238E27FC236}">
                <a16:creationId xmlns:a16="http://schemas.microsoft.com/office/drawing/2014/main" id="{3388FAB7-CAD0-47AD-BF99-13431FD43D54}"/>
              </a:ext>
            </a:extLst>
          </p:cNvPr>
          <p:cNvSpPr txBox="1"/>
          <p:nvPr/>
        </p:nvSpPr>
        <p:spPr>
          <a:xfrm>
            <a:off x="2704493" y="5564373"/>
            <a:ext cx="1552989" cy="523220"/>
          </a:xfrm>
          <a:prstGeom prst="rect">
            <a:avLst/>
          </a:prstGeom>
          <a:noFill/>
        </p:spPr>
        <p:txBody>
          <a:bodyPr wrap="none" rtlCol="0">
            <a:spAutoFit/>
          </a:bodyPr>
          <a:lstStyle/>
          <a:p>
            <a:r>
              <a:rPr lang="en-US" sz="2800" b="1" dirty="0"/>
              <a:t>Right Eye</a:t>
            </a:r>
          </a:p>
        </p:txBody>
      </p:sp>
      <p:sp>
        <p:nvSpPr>
          <p:cNvPr id="12" name="TextBox 11">
            <a:extLst>
              <a:ext uri="{FF2B5EF4-FFF2-40B4-BE49-F238E27FC236}">
                <a16:creationId xmlns:a16="http://schemas.microsoft.com/office/drawing/2014/main" id="{CC9EA0CC-4FB0-48C8-A24B-053BE18D99F9}"/>
              </a:ext>
            </a:extLst>
          </p:cNvPr>
          <p:cNvSpPr txBox="1"/>
          <p:nvPr/>
        </p:nvSpPr>
        <p:spPr>
          <a:xfrm>
            <a:off x="8027272" y="5565399"/>
            <a:ext cx="1348511" cy="523220"/>
          </a:xfrm>
          <a:prstGeom prst="rect">
            <a:avLst/>
          </a:prstGeom>
          <a:noFill/>
        </p:spPr>
        <p:txBody>
          <a:bodyPr wrap="none" rtlCol="0">
            <a:spAutoFit/>
          </a:bodyPr>
          <a:lstStyle/>
          <a:p>
            <a:r>
              <a:rPr lang="en-US" sz="2800" b="1" dirty="0"/>
              <a:t>Left Eye</a:t>
            </a:r>
          </a:p>
        </p:txBody>
      </p:sp>
      <p:pic>
        <p:nvPicPr>
          <p:cNvPr id="13" name="Picture 12">
            <a:extLst>
              <a:ext uri="{FF2B5EF4-FFF2-40B4-BE49-F238E27FC236}">
                <a16:creationId xmlns:a16="http://schemas.microsoft.com/office/drawing/2014/main" id="{4D68A03E-8DE0-4E1D-B7CA-F582504EF359}"/>
              </a:ext>
            </a:extLst>
          </p:cNvPr>
          <p:cNvPicPr>
            <a:picLocks noChangeAspect="1"/>
          </p:cNvPicPr>
          <p:nvPr/>
        </p:nvPicPr>
        <p:blipFill>
          <a:blip r:embed="rId3"/>
          <a:stretch>
            <a:fillRect/>
          </a:stretch>
        </p:blipFill>
        <p:spPr>
          <a:xfrm flipH="1">
            <a:off x="7119776" y="2255127"/>
            <a:ext cx="3182472" cy="2886733"/>
          </a:xfrm>
          <a:prstGeom prst="rect">
            <a:avLst/>
          </a:prstGeom>
        </p:spPr>
      </p:pic>
      <p:cxnSp>
        <p:nvCxnSpPr>
          <p:cNvPr id="15" name="Straight Arrow Connector 14">
            <a:extLst>
              <a:ext uri="{FF2B5EF4-FFF2-40B4-BE49-F238E27FC236}">
                <a16:creationId xmlns:a16="http://schemas.microsoft.com/office/drawing/2014/main" id="{CBE26069-2E61-41A3-B026-03F07CC25F80}"/>
              </a:ext>
            </a:extLst>
          </p:cNvPr>
          <p:cNvCxnSpPr>
            <a:cxnSpLocks/>
            <a:stCxn id="21" idx="2"/>
          </p:cNvCxnSpPr>
          <p:nvPr/>
        </p:nvCxnSpPr>
        <p:spPr>
          <a:xfrm>
            <a:off x="6128077" y="2682910"/>
            <a:ext cx="1928997" cy="946732"/>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7A835D5C-F54E-4A47-B79F-9C938609CDED}"/>
              </a:ext>
            </a:extLst>
          </p:cNvPr>
          <p:cNvCxnSpPr>
            <a:cxnSpLocks/>
            <a:stCxn id="21" idx="2"/>
          </p:cNvCxnSpPr>
          <p:nvPr/>
        </p:nvCxnSpPr>
        <p:spPr>
          <a:xfrm flipH="1">
            <a:off x="4134927" y="2682910"/>
            <a:ext cx="1993150" cy="946732"/>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5AF6330F-5297-4765-8A65-F5BE7D6F627B}"/>
              </a:ext>
            </a:extLst>
          </p:cNvPr>
          <p:cNvSpPr txBox="1"/>
          <p:nvPr/>
        </p:nvSpPr>
        <p:spPr>
          <a:xfrm>
            <a:off x="5486715" y="2036579"/>
            <a:ext cx="1282723" cy="646331"/>
          </a:xfrm>
          <a:prstGeom prst="rect">
            <a:avLst/>
          </a:prstGeom>
          <a:noFill/>
        </p:spPr>
        <p:txBody>
          <a:bodyPr wrap="none" rtlCol="0">
            <a:spAutoFit/>
          </a:bodyPr>
          <a:lstStyle/>
          <a:p>
            <a:pPr algn="ctr"/>
            <a:r>
              <a:rPr lang="en-US" b="1" dirty="0"/>
              <a:t>Optic disk</a:t>
            </a:r>
          </a:p>
          <a:p>
            <a:pPr algn="ctr"/>
            <a:r>
              <a:rPr lang="en-US" b="1" dirty="0"/>
              <a:t>(blind spot)</a:t>
            </a:r>
          </a:p>
        </p:txBody>
      </p:sp>
      <p:cxnSp>
        <p:nvCxnSpPr>
          <p:cNvPr id="25" name="Straight Connector 24">
            <a:extLst>
              <a:ext uri="{FF2B5EF4-FFF2-40B4-BE49-F238E27FC236}">
                <a16:creationId xmlns:a16="http://schemas.microsoft.com/office/drawing/2014/main" id="{F1A0C4D3-477C-479F-B321-07B1E3E1837F}"/>
              </a:ext>
            </a:extLst>
          </p:cNvPr>
          <p:cNvCxnSpPr>
            <a:cxnSpLocks/>
          </p:cNvCxnSpPr>
          <p:nvPr/>
        </p:nvCxnSpPr>
        <p:spPr>
          <a:xfrm>
            <a:off x="8963129" y="2255127"/>
            <a:ext cx="0" cy="2886733"/>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F36022C-C6FE-4A17-A50C-850D88F593D7}"/>
              </a:ext>
            </a:extLst>
          </p:cNvPr>
          <p:cNvCxnSpPr>
            <a:cxnSpLocks/>
          </p:cNvCxnSpPr>
          <p:nvPr/>
        </p:nvCxnSpPr>
        <p:spPr>
          <a:xfrm>
            <a:off x="3205972" y="2255126"/>
            <a:ext cx="0" cy="2886733"/>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3DBB935-F7EF-46EE-9E58-8B6BD9BDA620}"/>
              </a:ext>
            </a:extLst>
          </p:cNvPr>
          <p:cNvCxnSpPr>
            <a:cxnSpLocks/>
          </p:cNvCxnSpPr>
          <p:nvPr/>
        </p:nvCxnSpPr>
        <p:spPr>
          <a:xfrm flipH="1" flipV="1">
            <a:off x="3205972" y="3740625"/>
            <a:ext cx="2835398" cy="762944"/>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077975EA-71AB-4113-A72A-FD573E37FFC4}"/>
              </a:ext>
            </a:extLst>
          </p:cNvPr>
          <p:cNvCxnSpPr>
            <a:cxnSpLocks/>
          </p:cNvCxnSpPr>
          <p:nvPr/>
        </p:nvCxnSpPr>
        <p:spPr>
          <a:xfrm flipV="1">
            <a:off x="6057709" y="3754485"/>
            <a:ext cx="2875590" cy="749084"/>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E16A1D5E-C949-4D3B-9BA2-C399A6AB6D61}"/>
              </a:ext>
            </a:extLst>
          </p:cNvPr>
          <p:cNvSpPr txBox="1"/>
          <p:nvPr/>
        </p:nvSpPr>
        <p:spPr>
          <a:xfrm>
            <a:off x="5690681" y="4499549"/>
            <a:ext cx="746487" cy="369332"/>
          </a:xfrm>
          <a:prstGeom prst="rect">
            <a:avLst/>
          </a:prstGeom>
          <a:noFill/>
        </p:spPr>
        <p:txBody>
          <a:bodyPr wrap="none" rtlCol="0">
            <a:spAutoFit/>
          </a:bodyPr>
          <a:lstStyle/>
          <a:p>
            <a:pPr algn="ctr"/>
            <a:r>
              <a:rPr lang="en-US" b="1" dirty="0"/>
              <a:t>Fovea</a:t>
            </a:r>
          </a:p>
        </p:txBody>
      </p:sp>
      <p:cxnSp>
        <p:nvCxnSpPr>
          <p:cNvPr id="34" name="Straight Arrow Connector 33">
            <a:extLst>
              <a:ext uri="{FF2B5EF4-FFF2-40B4-BE49-F238E27FC236}">
                <a16:creationId xmlns:a16="http://schemas.microsoft.com/office/drawing/2014/main" id="{F85F25E7-9CD1-4AFA-9327-2C0040121822}"/>
              </a:ext>
            </a:extLst>
          </p:cNvPr>
          <p:cNvCxnSpPr/>
          <p:nvPr/>
        </p:nvCxnSpPr>
        <p:spPr>
          <a:xfrm>
            <a:off x="8701528" y="5308803"/>
            <a:ext cx="523202"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8A5CDEA1-75E1-49C3-B931-0386AEA699F3}"/>
              </a:ext>
            </a:extLst>
          </p:cNvPr>
          <p:cNvSpPr txBox="1"/>
          <p:nvPr/>
        </p:nvSpPr>
        <p:spPr>
          <a:xfrm>
            <a:off x="7338720" y="5124137"/>
            <a:ext cx="1378711" cy="369332"/>
          </a:xfrm>
          <a:prstGeom prst="rect">
            <a:avLst/>
          </a:prstGeom>
          <a:noFill/>
        </p:spPr>
        <p:txBody>
          <a:bodyPr wrap="none" rtlCol="0">
            <a:spAutoFit/>
          </a:bodyPr>
          <a:lstStyle/>
          <a:p>
            <a:r>
              <a:rPr lang="en-US" b="1" dirty="0"/>
              <a:t>Nasal Retina</a:t>
            </a:r>
          </a:p>
        </p:txBody>
      </p:sp>
      <p:sp>
        <p:nvSpPr>
          <p:cNvPr id="36" name="TextBox 35">
            <a:extLst>
              <a:ext uri="{FF2B5EF4-FFF2-40B4-BE49-F238E27FC236}">
                <a16:creationId xmlns:a16="http://schemas.microsoft.com/office/drawing/2014/main" id="{09909D83-9816-46DC-A948-0051A40C6203}"/>
              </a:ext>
            </a:extLst>
          </p:cNvPr>
          <p:cNvSpPr txBox="1"/>
          <p:nvPr/>
        </p:nvSpPr>
        <p:spPr>
          <a:xfrm>
            <a:off x="9177186" y="5117391"/>
            <a:ext cx="1741631" cy="369332"/>
          </a:xfrm>
          <a:prstGeom prst="rect">
            <a:avLst/>
          </a:prstGeom>
          <a:noFill/>
        </p:spPr>
        <p:txBody>
          <a:bodyPr wrap="none" rtlCol="0">
            <a:spAutoFit/>
          </a:bodyPr>
          <a:lstStyle/>
          <a:p>
            <a:r>
              <a:rPr lang="en-US" b="1" dirty="0"/>
              <a:t>Temporal Retina</a:t>
            </a:r>
          </a:p>
        </p:txBody>
      </p:sp>
      <p:cxnSp>
        <p:nvCxnSpPr>
          <p:cNvPr id="37" name="Straight Arrow Connector 36">
            <a:extLst>
              <a:ext uri="{FF2B5EF4-FFF2-40B4-BE49-F238E27FC236}">
                <a16:creationId xmlns:a16="http://schemas.microsoft.com/office/drawing/2014/main" id="{06BF79DA-0FA4-4DF3-A9BE-D86A8EB7F794}"/>
              </a:ext>
            </a:extLst>
          </p:cNvPr>
          <p:cNvCxnSpPr/>
          <p:nvPr/>
        </p:nvCxnSpPr>
        <p:spPr>
          <a:xfrm>
            <a:off x="2904179" y="5286908"/>
            <a:ext cx="523202"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D3E857B2-CA3F-412E-80D6-4BCCB5C5AD4A}"/>
              </a:ext>
            </a:extLst>
          </p:cNvPr>
          <p:cNvSpPr txBox="1"/>
          <p:nvPr/>
        </p:nvSpPr>
        <p:spPr>
          <a:xfrm>
            <a:off x="3427381" y="5112523"/>
            <a:ext cx="1378711" cy="369332"/>
          </a:xfrm>
          <a:prstGeom prst="rect">
            <a:avLst/>
          </a:prstGeom>
          <a:noFill/>
        </p:spPr>
        <p:txBody>
          <a:bodyPr wrap="none" rtlCol="0">
            <a:spAutoFit/>
          </a:bodyPr>
          <a:lstStyle/>
          <a:p>
            <a:r>
              <a:rPr lang="en-US" b="1" dirty="0"/>
              <a:t>Nasal Retina</a:t>
            </a:r>
          </a:p>
        </p:txBody>
      </p:sp>
      <p:sp>
        <p:nvSpPr>
          <p:cNvPr id="39" name="TextBox 38">
            <a:extLst>
              <a:ext uri="{FF2B5EF4-FFF2-40B4-BE49-F238E27FC236}">
                <a16:creationId xmlns:a16="http://schemas.microsoft.com/office/drawing/2014/main" id="{59C2ECDD-6FD7-49EB-9561-E1AA0EFF3A7A}"/>
              </a:ext>
            </a:extLst>
          </p:cNvPr>
          <p:cNvSpPr txBox="1"/>
          <p:nvPr/>
        </p:nvSpPr>
        <p:spPr>
          <a:xfrm>
            <a:off x="1230843" y="5102242"/>
            <a:ext cx="1741631" cy="369332"/>
          </a:xfrm>
          <a:prstGeom prst="rect">
            <a:avLst/>
          </a:prstGeom>
          <a:noFill/>
        </p:spPr>
        <p:txBody>
          <a:bodyPr wrap="none" rtlCol="0">
            <a:spAutoFit/>
          </a:bodyPr>
          <a:lstStyle/>
          <a:p>
            <a:r>
              <a:rPr lang="en-US" b="1" dirty="0"/>
              <a:t>Temporal Retina</a:t>
            </a:r>
          </a:p>
        </p:txBody>
      </p:sp>
      <p:cxnSp>
        <p:nvCxnSpPr>
          <p:cNvPr id="41" name="Straight Connector 40">
            <a:extLst>
              <a:ext uri="{FF2B5EF4-FFF2-40B4-BE49-F238E27FC236}">
                <a16:creationId xmlns:a16="http://schemas.microsoft.com/office/drawing/2014/main" id="{E1DF883D-A0F1-487B-AA1A-0C17A201A3EC}"/>
              </a:ext>
            </a:extLst>
          </p:cNvPr>
          <p:cNvCxnSpPr/>
          <p:nvPr/>
        </p:nvCxnSpPr>
        <p:spPr>
          <a:xfrm>
            <a:off x="3135086" y="3928904"/>
            <a:ext cx="18288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DF47748B-3428-47F6-86B1-A17DEB130C99}"/>
              </a:ext>
            </a:extLst>
          </p:cNvPr>
          <p:cNvCxnSpPr>
            <a:cxnSpLocks/>
          </p:cNvCxnSpPr>
          <p:nvPr/>
        </p:nvCxnSpPr>
        <p:spPr>
          <a:xfrm>
            <a:off x="3328576" y="3848520"/>
            <a:ext cx="0" cy="91440"/>
          </a:xfrm>
          <a:prstGeom prst="line">
            <a:avLst/>
          </a:prstGeom>
          <a:ln w="28575"/>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95697F92-6B8F-46C2-880D-AD926DCC4ECC}"/>
              </a:ext>
            </a:extLst>
          </p:cNvPr>
          <p:cNvCxnSpPr>
            <a:cxnSpLocks/>
          </p:cNvCxnSpPr>
          <p:nvPr/>
        </p:nvCxnSpPr>
        <p:spPr>
          <a:xfrm>
            <a:off x="3149385" y="3850199"/>
            <a:ext cx="0" cy="91440"/>
          </a:xfrm>
          <a:prstGeom prst="line">
            <a:avLst/>
          </a:prstGeom>
          <a:ln w="28575"/>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DEF139E5-FD2F-4EB2-85C8-A1A7C725757F}"/>
              </a:ext>
            </a:extLst>
          </p:cNvPr>
          <p:cNvCxnSpPr>
            <a:cxnSpLocks/>
          </p:cNvCxnSpPr>
          <p:nvPr/>
        </p:nvCxnSpPr>
        <p:spPr>
          <a:xfrm>
            <a:off x="3237364" y="3937519"/>
            <a:ext cx="2812176" cy="1739940"/>
          </a:xfrm>
          <a:prstGeom prst="line">
            <a:avLst/>
          </a:prstGeom>
          <a:ln w="28575"/>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D58041BF-C81F-4028-B1A0-193C0D2D006A}"/>
              </a:ext>
            </a:extLst>
          </p:cNvPr>
          <p:cNvCxnSpPr/>
          <p:nvPr/>
        </p:nvCxnSpPr>
        <p:spPr>
          <a:xfrm>
            <a:off x="8875100" y="3937519"/>
            <a:ext cx="18288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10B77B0E-725E-4F9C-9BD8-2A738D9D14BF}"/>
              </a:ext>
            </a:extLst>
          </p:cNvPr>
          <p:cNvCxnSpPr>
            <a:cxnSpLocks/>
          </p:cNvCxnSpPr>
          <p:nvPr/>
        </p:nvCxnSpPr>
        <p:spPr>
          <a:xfrm>
            <a:off x="9068590" y="3857135"/>
            <a:ext cx="0" cy="91440"/>
          </a:xfrm>
          <a:prstGeom prst="line">
            <a:avLst/>
          </a:prstGeom>
          <a:ln w="28575"/>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04E39D90-4FC8-4C15-B0DB-FB9FE0833D68}"/>
              </a:ext>
            </a:extLst>
          </p:cNvPr>
          <p:cNvCxnSpPr>
            <a:cxnSpLocks/>
          </p:cNvCxnSpPr>
          <p:nvPr/>
        </p:nvCxnSpPr>
        <p:spPr>
          <a:xfrm>
            <a:off x="8879351" y="3858814"/>
            <a:ext cx="0" cy="91440"/>
          </a:xfrm>
          <a:prstGeom prst="line">
            <a:avLst/>
          </a:prstGeom>
          <a:ln w="28575"/>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A174DC76-7BAE-490E-9150-972CE113B1A6}"/>
              </a:ext>
            </a:extLst>
          </p:cNvPr>
          <p:cNvCxnSpPr>
            <a:cxnSpLocks/>
          </p:cNvCxnSpPr>
          <p:nvPr/>
        </p:nvCxnSpPr>
        <p:spPr>
          <a:xfrm flipH="1">
            <a:off x="6053581" y="3948575"/>
            <a:ext cx="2909548" cy="1737499"/>
          </a:xfrm>
          <a:prstGeom prst="line">
            <a:avLst/>
          </a:prstGeom>
          <a:ln w="28575"/>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440C52F1-E75A-4C70-9651-0D0C7E5324E9}"/>
              </a:ext>
            </a:extLst>
          </p:cNvPr>
          <p:cNvSpPr txBox="1"/>
          <p:nvPr/>
        </p:nvSpPr>
        <p:spPr>
          <a:xfrm>
            <a:off x="5611608" y="5637646"/>
            <a:ext cx="889988" cy="369332"/>
          </a:xfrm>
          <a:prstGeom prst="rect">
            <a:avLst/>
          </a:prstGeom>
          <a:noFill/>
        </p:spPr>
        <p:txBody>
          <a:bodyPr wrap="none" rtlCol="0">
            <a:spAutoFit/>
          </a:bodyPr>
          <a:lstStyle/>
          <a:p>
            <a:pPr algn="ctr"/>
            <a:r>
              <a:rPr lang="en-US" b="1" dirty="0"/>
              <a:t>Macula</a:t>
            </a:r>
          </a:p>
        </p:txBody>
      </p:sp>
    </p:spTree>
    <p:extLst>
      <p:ext uri="{BB962C8B-B14F-4D97-AF65-F5344CB8AC3E}">
        <p14:creationId xmlns:p14="http://schemas.microsoft.com/office/powerpoint/2010/main" val="400575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35" grpId="0"/>
      <p:bldP spid="36" grpId="0"/>
      <p:bldP spid="38"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Autofit/>
          </a:bodyPr>
          <a:lstStyle/>
          <a:p>
            <a:pPr algn="ctr"/>
            <a:r>
              <a:rPr lang="en-CA" sz="2400" b="1" dirty="0">
                <a:solidFill>
                  <a:srgbClr val="4F2683"/>
                </a:solidFill>
                <a:latin typeface="Calibri" panose="020F0502020204030204" pitchFamily="34" charset="0"/>
                <a:cs typeface="Calibri" panose="020F0502020204030204" pitchFamily="34" charset="0"/>
              </a:rPr>
              <a:t>Activation &amp; inactivation gates, and how to remember when they are open and closed.</a:t>
            </a:r>
            <a:endParaRPr lang="en-CA" sz="20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Picture 5">
            <a:extLst>
              <a:ext uri="{FF2B5EF4-FFF2-40B4-BE49-F238E27FC236}">
                <a16:creationId xmlns:a16="http://schemas.microsoft.com/office/drawing/2014/main" id="{213FFDB5-C5E9-4576-9590-9524D8293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934" y="1099710"/>
            <a:ext cx="9744132" cy="4658579"/>
          </a:xfrm>
          <a:prstGeom prst="rect">
            <a:avLst/>
          </a:prstGeom>
        </p:spPr>
      </p:pic>
    </p:spTree>
    <p:extLst>
      <p:ext uri="{BB962C8B-B14F-4D97-AF65-F5344CB8AC3E}">
        <p14:creationId xmlns:p14="http://schemas.microsoft.com/office/powerpoint/2010/main" val="28612564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The cell bodies of bipolar cells can be found in which layer of the retina?</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CA" dirty="0"/>
              <a:t>Inner plexiform layer</a:t>
            </a:r>
          </a:p>
          <a:p>
            <a:pPr marL="514350" indent="-514350">
              <a:buAutoNum type="alphaUcParenR"/>
            </a:pPr>
            <a:r>
              <a:rPr lang="en-CA" dirty="0"/>
              <a:t>Inner nuclear layer</a:t>
            </a:r>
          </a:p>
          <a:p>
            <a:pPr marL="514350" indent="-514350">
              <a:buAutoNum type="alphaUcParenR"/>
            </a:pPr>
            <a:r>
              <a:rPr lang="en-CA" dirty="0"/>
              <a:t>Outer plexiform layer</a:t>
            </a:r>
          </a:p>
          <a:p>
            <a:pPr marL="514350" indent="-514350">
              <a:buAutoNum type="alphaUcParenR"/>
            </a:pPr>
            <a:r>
              <a:rPr lang="en-CA" dirty="0"/>
              <a:t>Outer nuclear layer</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0244535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The cell bodies of bipolar cells can be found in which layer of the retina?</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CA" dirty="0"/>
              <a:t>Inner plexiform layer</a:t>
            </a:r>
          </a:p>
          <a:p>
            <a:pPr marL="514350" indent="-514350">
              <a:buAutoNum type="alphaUcParenR"/>
            </a:pPr>
            <a:r>
              <a:rPr lang="en-CA" dirty="0">
                <a:solidFill>
                  <a:srgbClr val="FF0000"/>
                </a:solidFill>
              </a:rPr>
              <a:t>Inner nuclear layer</a:t>
            </a:r>
          </a:p>
          <a:p>
            <a:pPr marL="514350" indent="-514350">
              <a:buAutoNum type="alphaUcParenR"/>
            </a:pPr>
            <a:r>
              <a:rPr lang="en-CA" dirty="0"/>
              <a:t>Outer plexiform layer</a:t>
            </a:r>
          </a:p>
          <a:p>
            <a:pPr marL="514350" indent="-514350">
              <a:buAutoNum type="alphaUcParenR"/>
            </a:pPr>
            <a:r>
              <a:rPr lang="en-CA" dirty="0"/>
              <a:t>Outer nuclear layer</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7862693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US" sz="4800" b="1" dirty="0">
                <a:solidFill>
                  <a:srgbClr val="4F2683"/>
                </a:solidFill>
                <a:latin typeface="Calibri" panose="020F0502020204030204" pitchFamily="34" charset="0"/>
                <a:cs typeface="Calibri" panose="020F0502020204030204" pitchFamily="34" charset="0"/>
              </a:rPr>
              <a:t>Retinal Cells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229403" y="1532413"/>
            <a:ext cx="6878846" cy="4415170"/>
          </a:xfrm>
        </p:spPr>
        <p:txBody>
          <a:bodyPr>
            <a:normAutofit/>
          </a:bodyPr>
          <a:lstStyle/>
          <a:p>
            <a:r>
              <a:rPr lang="en-US" dirty="0"/>
              <a:t>Main Pathway:</a:t>
            </a:r>
          </a:p>
          <a:p>
            <a:pPr lvl="1"/>
            <a:r>
              <a:rPr lang="en-US" dirty="0"/>
              <a:t>Photoreceptors (rods and cones)</a:t>
            </a:r>
          </a:p>
          <a:p>
            <a:pPr lvl="1"/>
            <a:r>
              <a:rPr lang="en-US" dirty="0"/>
              <a:t>Bipolar cells</a:t>
            </a:r>
          </a:p>
          <a:p>
            <a:pPr lvl="1"/>
            <a:r>
              <a:rPr lang="en-US" dirty="0"/>
              <a:t>Ganglion cells</a:t>
            </a:r>
          </a:p>
          <a:p>
            <a:r>
              <a:rPr lang="en-US" dirty="0"/>
              <a:t>Modulation and Communication:</a:t>
            </a:r>
          </a:p>
          <a:p>
            <a:pPr lvl="1"/>
            <a:r>
              <a:rPr lang="en-US" dirty="0"/>
              <a:t>Horizontal cells</a:t>
            </a:r>
          </a:p>
          <a:p>
            <a:pPr lvl="1"/>
            <a:r>
              <a:rPr lang="en-US" dirty="0"/>
              <a:t>Amacrine cells</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Picture 5">
            <a:extLst>
              <a:ext uri="{FF2B5EF4-FFF2-40B4-BE49-F238E27FC236}">
                <a16:creationId xmlns:a16="http://schemas.microsoft.com/office/drawing/2014/main" id="{4F0D50DC-4815-494A-9621-02EB96FAC763}"/>
              </a:ext>
            </a:extLst>
          </p:cNvPr>
          <p:cNvPicPr>
            <a:picLocks noChangeAspect="1"/>
          </p:cNvPicPr>
          <p:nvPr/>
        </p:nvPicPr>
        <p:blipFill>
          <a:blip r:embed="rId3"/>
          <a:stretch>
            <a:fillRect/>
          </a:stretch>
        </p:blipFill>
        <p:spPr>
          <a:xfrm>
            <a:off x="5667269" y="2100996"/>
            <a:ext cx="6444343" cy="3278004"/>
          </a:xfrm>
          <a:prstGeom prst="rect">
            <a:avLst/>
          </a:prstGeom>
        </p:spPr>
      </p:pic>
    </p:spTree>
    <p:extLst>
      <p:ext uri="{BB962C8B-B14F-4D97-AF65-F5344CB8AC3E}">
        <p14:creationId xmlns:p14="http://schemas.microsoft.com/office/powerpoint/2010/main" val="42010553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Which of the following relationships are true regarding the retina?</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fontScale="92500" lnSpcReduction="10000"/>
          </a:bodyPr>
          <a:lstStyle/>
          <a:p>
            <a:pPr marL="514350" indent="-514350">
              <a:buAutoNum type="arabicPeriod"/>
            </a:pPr>
            <a:r>
              <a:rPr lang="en-CA" dirty="0"/>
              <a:t>Rods and cones are distributed evenly within the retina </a:t>
            </a:r>
          </a:p>
          <a:p>
            <a:pPr marL="514350" indent="-514350">
              <a:buAutoNum type="arabicPeriod"/>
            </a:pPr>
            <a:r>
              <a:rPr lang="en-CA" dirty="0"/>
              <a:t>The fovea contains both rods and cones </a:t>
            </a:r>
          </a:p>
          <a:p>
            <a:pPr marL="514350" indent="-514350">
              <a:buAutoNum type="arabicPeriod"/>
            </a:pPr>
            <a:r>
              <a:rPr lang="en-CA" dirty="0"/>
              <a:t>No photoreceptors are found within the optic disk </a:t>
            </a:r>
          </a:p>
          <a:p>
            <a:pPr marL="514350" indent="-514350">
              <a:buAutoNum type="arabicPeriod"/>
            </a:pPr>
            <a:r>
              <a:rPr lang="en-CA" dirty="0"/>
              <a:t>The fovea forms a pit, pushing bipolar and ganglion cells aside </a:t>
            </a:r>
          </a:p>
          <a:p>
            <a:pPr marL="0" indent="0">
              <a:buNone/>
            </a:pPr>
            <a:endParaRPr lang="en-CA" dirty="0"/>
          </a:p>
          <a:p>
            <a:pPr marL="514350" indent="-514350">
              <a:buFont typeface="+mj-lt"/>
              <a:buAutoNum type="alphaLcParenR"/>
            </a:pPr>
            <a:r>
              <a:rPr lang="en-CA" dirty="0"/>
              <a:t>If only 1, 2 and 3 are correct </a:t>
            </a:r>
          </a:p>
          <a:p>
            <a:pPr marL="514350" indent="-514350">
              <a:buFont typeface="+mj-lt"/>
              <a:buAutoNum type="alphaLcParenR"/>
            </a:pPr>
            <a:r>
              <a:rPr lang="en-CA" dirty="0"/>
              <a:t>If only 1 and 3 are correct </a:t>
            </a:r>
          </a:p>
          <a:p>
            <a:pPr marL="514350" indent="-514350">
              <a:buFont typeface="+mj-lt"/>
              <a:buAutoNum type="alphaLcParenR"/>
            </a:pPr>
            <a:r>
              <a:rPr lang="en-CA" dirty="0"/>
              <a:t>If only 3 and 4 are correct </a:t>
            </a:r>
          </a:p>
          <a:p>
            <a:pPr marL="514350" indent="-514350">
              <a:buFont typeface="+mj-lt"/>
              <a:buAutoNum type="alphaLcParenR"/>
            </a:pPr>
            <a:r>
              <a:rPr lang="en-CA" dirty="0"/>
              <a:t>If only 4 is correct </a:t>
            </a:r>
          </a:p>
          <a:p>
            <a:pPr marL="514350" indent="-514350">
              <a:buFont typeface="+mj-lt"/>
              <a:buAutoNum type="alphaLcParenR"/>
            </a:pPr>
            <a:r>
              <a:rPr lang="en-CA" dirty="0"/>
              <a:t>If ALL are correct</a:t>
            </a:r>
          </a:p>
          <a:p>
            <a:pPr marL="0" indent="0">
              <a:buNone/>
            </a:pPr>
            <a:endParaRPr lang="en-CA"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5119687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Which of the following relationships are true regarding the retina?</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fontScale="92500" lnSpcReduction="10000"/>
          </a:bodyPr>
          <a:lstStyle/>
          <a:p>
            <a:pPr marL="514350" indent="-514350">
              <a:buAutoNum type="arabicPeriod"/>
            </a:pPr>
            <a:r>
              <a:rPr lang="en-CA" dirty="0"/>
              <a:t>Rods and cones are distributed evenly within the retina </a:t>
            </a:r>
          </a:p>
          <a:p>
            <a:pPr marL="514350" indent="-514350">
              <a:buAutoNum type="arabicPeriod"/>
            </a:pPr>
            <a:r>
              <a:rPr lang="en-CA" dirty="0"/>
              <a:t>The fovea contains both rods and cones </a:t>
            </a:r>
          </a:p>
          <a:p>
            <a:pPr marL="514350" indent="-514350">
              <a:buAutoNum type="arabicPeriod"/>
            </a:pPr>
            <a:r>
              <a:rPr lang="en-CA" dirty="0">
                <a:solidFill>
                  <a:srgbClr val="FF0000"/>
                </a:solidFill>
              </a:rPr>
              <a:t>No photoreceptors are found within the optic disk </a:t>
            </a:r>
          </a:p>
          <a:p>
            <a:pPr marL="514350" indent="-514350">
              <a:buAutoNum type="arabicPeriod"/>
            </a:pPr>
            <a:r>
              <a:rPr lang="en-CA" dirty="0">
                <a:solidFill>
                  <a:srgbClr val="FF0000"/>
                </a:solidFill>
              </a:rPr>
              <a:t>The fovea forms a pit, pushing bipolar and ganglion cells aside </a:t>
            </a:r>
          </a:p>
          <a:p>
            <a:pPr marL="0" indent="0">
              <a:buNone/>
            </a:pPr>
            <a:endParaRPr lang="en-CA" dirty="0"/>
          </a:p>
          <a:p>
            <a:pPr marL="514350" indent="-514350">
              <a:buFont typeface="+mj-lt"/>
              <a:buAutoNum type="alphaLcParenR"/>
            </a:pPr>
            <a:r>
              <a:rPr lang="en-CA" dirty="0"/>
              <a:t>If only 1, 2 and 3 are correct </a:t>
            </a:r>
          </a:p>
          <a:p>
            <a:pPr marL="514350" indent="-514350">
              <a:buFont typeface="+mj-lt"/>
              <a:buAutoNum type="alphaLcParenR"/>
            </a:pPr>
            <a:r>
              <a:rPr lang="en-CA" dirty="0"/>
              <a:t>If only 1 and 3 are correct </a:t>
            </a:r>
          </a:p>
          <a:p>
            <a:pPr marL="514350" indent="-514350">
              <a:buFont typeface="+mj-lt"/>
              <a:buAutoNum type="alphaLcParenR"/>
            </a:pPr>
            <a:r>
              <a:rPr lang="en-CA" dirty="0">
                <a:solidFill>
                  <a:srgbClr val="FF0000"/>
                </a:solidFill>
              </a:rPr>
              <a:t>If only 3 and 4 are correct </a:t>
            </a:r>
          </a:p>
          <a:p>
            <a:pPr marL="514350" indent="-514350">
              <a:buFont typeface="+mj-lt"/>
              <a:buAutoNum type="alphaLcParenR"/>
            </a:pPr>
            <a:r>
              <a:rPr lang="en-CA" dirty="0"/>
              <a:t>If only 4 is correct </a:t>
            </a:r>
          </a:p>
          <a:p>
            <a:pPr marL="514350" indent="-514350">
              <a:buFont typeface="+mj-lt"/>
              <a:buAutoNum type="alphaLcParenR"/>
            </a:pPr>
            <a:r>
              <a:rPr lang="en-CA" dirty="0"/>
              <a:t>If ALL are correct</a:t>
            </a:r>
          </a:p>
          <a:p>
            <a:pPr marL="0" indent="0">
              <a:buNone/>
            </a:pPr>
            <a:endParaRPr lang="en-CA"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7148375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689428"/>
          </a:xfrm>
        </p:spPr>
        <p:txBody>
          <a:bodyPr>
            <a:noAutofit/>
          </a:bodyPr>
          <a:lstStyle/>
          <a:p>
            <a:pPr algn="ctr"/>
            <a:r>
              <a:rPr lang="en-US" sz="4800" b="1" dirty="0">
                <a:solidFill>
                  <a:srgbClr val="4F2683"/>
                </a:solidFill>
                <a:latin typeface="Calibri" panose="020F0502020204030204" pitchFamily="34" charset="0"/>
                <a:cs typeface="Calibri" panose="020F0502020204030204" pitchFamily="34" charset="0"/>
              </a:rPr>
              <a:t>Two Photoreceptors:</a:t>
            </a:r>
            <a:br>
              <a:rPr lang="en-US" sz="4800" b="1" dirty="0">
                <a:solidFill>
                  <a:srgbClr val="4F2683"/>
                </a:solidFill>
                <a:latin typeface="Calibri" panose="020F0502020204030204" pitchFamily="34" charset="0"/>
                <a:cs typeface="Calibri" panose="020F0502020204030204" pitchFamily="34" charset="0"/>
              </a:rPr>
            </a:br>
            <a:r>
              <a:rPr lang="en-US" sz="4800" b="1" dirty="0">
                <a:solidFill>
                  <a:srgbClr val="4F2683"/>
                </a:solidFill>
                <a:latin typeface="Calibri" panose="020F0502020204030204" pitchFamily="34" charset="0"/>
                <a:cs typeface="Calibri" panose="020F0502020204030204" pitchFamily="34" charset="0"/>
              </a:rPr>
              <a:t>Rods vs. Cones</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8" name="Content Placeholder 3">
            <a:extLst>
              <a:ext uri="{FF2B5EF4-FFF2-40B4-BE49-F238E27FC236}">
                <a16:creationId xmlns:a16="http://schemas.microsoft.com/office/drawing/2014/main" id="{035C4AB5-7B5C-43B2-9E17-ECA27F52A3C7}"/>
              </a:ext>
            </a:extLst>
          </p:cNvPr>
          <p:cNvGraphicFramePr>
            <a:graphicFrameLocks noGrp="1"/>
          </p:cNvGraphicFramePr>
          <p:nvPr>
            <p:ph idx="1"/>
            <p:extLst>
              <p:ext uri="{D42A27DB-BD31-4B8C-83A1-F6EECF244321}">
                <p14:modId xmlns:p14="http://schemas.microsoft.com/office/powerpoint/2010/main" val="3669832600"/>
              </p:ext>
            </p:extLst>
          </p:nvPr>
        </p:nvGraphicFramePr>
        <p:xfrm>
          <a:off x="353367" y="2501900"/>
          <a:ext cx="6871398" cy="2392680"/>
        </p:xfrm>
        <a:graphic>
          <a:graphicData uri="http://schemas.openxmlformats.org/drawingml/2006/table">
            <a:tbl>
              <a:tblPr firstRow="1" bandRow="1">
                <a:tableStyleId>{5C22544A-7EE6-4342-B048-85BDC9FD1C3A}</a:tableStyleId>
              </a:tblPr>
              <a:tblGrid>
                <a:gridCol w="1973898">
                  <a:extLst>
                    <a:ext uri="{9D8B030D-6E8A-4147-A177-3AD203B41FA5}">
                      <a16:colId xmlns:a16="http://schemas.microsoft.com/office/drawing/2014/main" val="2835684324"/>
                    </a:ext>
                  </a:extLst>
                </a:gridCol>
                <a:gridCol w="2467372">
                  <a:extLst>
                    <a:ext uri="{9D8B030D-6E8A-4147-A177-3AD203B41FA5}">
                      <a16:colId xmlns:a16="http://schemas.microsoft.com/office/drawing/2014/main" val="1119005241"/>
                    </a:ext>
                  </a:extLst>
                </a:gridCol>
                <a:gridCol w="2430128">
                  <a:extLst>
                    <a:ext uri="{9D8B030D-6E8A-4147-A177-3AD203B41FA5}">
                      <a16:colId xmlns:a16="http://schemas.microsoft.com/office/drawing/2014/main" val="1338025181"/>
                    </a:ext>
                  </a:extLst>
                </a:gridCol>
              </a:tblGrid>
              <a:tr h="370840">
                <a:tc>
                  <a:txBody>
                    <a:bodyPr/>
                    <a:lstStyle/>
                    <a:p>
                      <a:pPr algn="ctr"/>
                      <a:r>
                        <a:rPr lang="en-US" dirty="0"/>
                        <a:t>Feature</a:t>
                      </a:r>
                    </a:p>
                  </a:txBody>
                  <a:tcPr/>
                </a:tc>
                <a:tc>
                  <a:txBody>
                    <a:bodyPr/>
                    <a:lstStyle/>
                    <a:p>
                      <a:pPr algn="ctr"/>
                      <a:r>
                        <a:rPr lang="en-US" dirty="0"/>
                        <a:t>Rods</a:t>
                      </a:r>
                    </a:p>
                  </a:txBody>
                  <a:tcPr/>
                </a:tc>
                <a:tc>
                  <a:txBody>
                    <a:bodyPr/>
                    <a:lstStyle/>
                    <a:p>
                      <a:pPr algn="ctr"/>
                      <a:r>
                        <a:rPr lang="en-US" dirty="0"/>
                        <a:t>Cones</a:t>
                      </a:r>
                    </a:p>
                  </a:txBody>
                  <a:tcPr/>
                </a:tc>
                <a:extLst>
                  <a:ext uri="{0D108BD9-81ED-4DB2-BD59-A6C34878D82A}">
                    <a16:rowId xmlns:a16="http://schemas.microsoft.com/office/drawing/2014/main" val="3474043813"/>
                  </a:ext>
                </a:extLst>
              </a:tr>
              <a:tr h="370840">
                <a:tc>
                  <a:txBody>
                    <a:bodyPr/>
                    <a:lstStyle/>
                    <a:p>
                      <a:r>
                        <a:rPr lang="en-US" b="1" dirty="0"/>
                        <a:t>Sensitive to…</a:t>
                      </a:r>
                    </a:p>
                  </a:txBody>
                  <a:tcPr/>
                </a:tc>
                <a:tc>
                  <a:txBody>
                    <a:bodyPr/>
                    <a:lstStyle/>
                    <a:p>
                      <a:pPr algn="ctr"/>
                      <a:r>
                        <a:rPr lang="en-US" dirty="0"/>
                        <a:t>White/Black</a:t>
                      </a:r>
                    </a:p>
                  </a:txBody>
                  <a:tcPr/>
                </a:tc>
                <a:tc>
                  <a:txBody>
                    <a:bodyPr/>
                    <a:lstStyle/>
                    <a:p>
                      <a:pPr algn="ctr"/>
                      <a:r>
                        <a:rPr lang="en-US" dirty="0"/>
                        <a:t>Color</a:t>
                      </a:r>
                    </a:p>
                  </a:txBody>
                  <a:tcPr/>
                </a:tc>
                <a:extLst>
                  <a:ext uri="{0D108BD9-81ED-4DB2-BD59-A6C34878D82A}">
                    <a16:rowId xmlns:a16="http://schemas.microsoft.com/office/drawing/2014/main" val="1876698491"/>
                  </a:ext>
                </a:extLst>
              </a:tr>
              <a:tr h="370840">
                <a:tc>
                  <a:txBody>
                    <a:bodyPr/>
                    <a:lstStyle/>
                    <a:p>
                      <a:r>
                        <a:rPr lang="en-US" b="1" dirty="0"/>
                        <a:t>Lighting conditions…</a:t>
                      </a:r>
                    </a:p>
                  </a:txBody>
                  <a:tcPr/>
                </a:tc>
                <a:tc>
                  <a:txBody>
                    <a:bodyPr/>
                    <a:lstStyle/>
                    <a:p>
                      <a:pPr algn="ctr"/>
                      <a:r>
                        <a:rPr lang="en-US" dirty="0"/>
                        <a:t>Dim light</a:t>
                      </a:r>
                    </a:p>
                  </a:txBody>
                  <a:tcPr anchor="ctr"/>
                </a:tc>
                <a:tc>
                  <a:txBody>
                    <a:bodyPr/>
                    <a:lstStyle/>
                    <a:p>
                      <a:pPr algn="ctr"/>
                      <a:r>
                        <a:rPr lang="en-US" dirty="0"/>
                        <a:t>Daylight</a:t>
                      </a:r>
                    </a:p>
                  </a:txBody>
                  <a:tcPr anchor="ctr"/>
                </a:tc>
                <a:extLst>
                  <a:ext uri="{0D108BD9-81ED-4DB2-BD59-A6C34878D82A}">
                    <a16:rowId xmlns:a16="http://schemas.microsoft.com/office/drawing/2014/main" val="3372036080"/>
                  </a:ext>
                </a:extLst>
              </a:tr>
              <a:tr h="370840">
                <a:tc>
                  <a:txBody>
                    <a:bodyPr/>
                    <a:lstStyle/>
                    <a:p>
                      <a:r>
                        <a:rPr lang="en-US" b="1" dirty="0"/>
                        <a:t>Located</a:t>
                      </a:r>
                    </a:p>
                  </a:txBody>
                  <a:tcPr/>
                </a:tc>
                <a:tc>
                  <a:txBody>
                    <a:bodyPr/>
                    <a:lstStyle/>
                    <a:p>
                      <a:pPr algn="ctr"/>
                      <a:r>
                        <a:rPr lang="en-US" dirty="0"/>
                        <a:t>Around retina</a:t>
                      </a:r>
                    </a:p>
                  </a:txBody>
                  <a:tcPr/>
                </a:tc>
                <a:tc>
                  <a:txBody>
                    <a:bodyPr/>
                    <a:lstStyle/>
                    <a:p>
                      <a:pPr algn="ctr"/>
                      <a:r>
                        <a:rPr lang="en-US" dirty="0"/>
                        <a:t>Only in fovea</a:t>
                      </a:r>
                    </a:p>
                  </a:txBody>
                  <a:tcPr/>
                </a:tc>
                <a:extLst>
                  <a:ext uri="{0D108BD9-81ED-4DB2-BD59-A6C34878D82A}">
                    <a16:rowId xmlns:a16="http://schemas.microsoft.com/office/drawing/2014/main" val="135725462"/>
                  </a:ext>
                </a:extLst>
              </a:tr>
              <a:tr h="370840">
                <a:tc>
                  <a:txBody>
                    <a:bodyPr/>
                    <a:lstStyle/>
                    <a:p>
                      <a:r>
                        <a:rPr lang="en-US" b="1" dirty="0"/>
                        <a:t>Amount</a:t>
                      </a:r>
                    </a:p>
                  </a:txBody>
                  <a:tcPr/>
                </a:tc>
                <a:tc>
                  <a:txBody>
                    <a:bodyPr/>
                    <a:lstStyle/>
                    <a:p>
                      <a:pPr algn="ctr"/>
                      <a:r>
                        <a:rPr lang="en-US" sz="1800" b="0" i="0" u="none" strike="noStrike" kern="1200" baseline="0" dirty="0">
                          <a:solidFill>
                            <a:schemeClr val="dk1"/>
                          </a:solidFill>
                          <a:latin typeface="+mn-lt"/>
                          <a:ea typeface="+mn-ea"/>
                          <a:cs typeface="+mn-cs"/>
                        </a:rPr>
                        <a:t>Many (120 million/retina)</a:t>
                      </a:r>
                      <a:endParaRPr lang="en-US" dirty="0"/>
                    </a:p>
                  </a:txBody>
                  <a:tcPr/>
                </a:tc>
                <a:tc>
                  <a:txBody>
                    <a:bodyPr/>
                    <a:lstStyle/>
                    <a:p>
                      <a:pPr algn="ctr"/>
                      <a:r>
                        <a:rPr lang="en-US" sz="1800" b="0" i="0" u="none" strike="noStrike" kern="1200" baseline="0" dirty="0">
                          <a:solidFill>
                            <a:schemeClr val="dk1"/>
                          </a:solidFill>
                          <a:latin typeface="+mn-lt"/>
                          <a:ea typeface="+mn-ea"/>
                          <a:cs typeface="+mn-cs"/>
                        </a:rPr>
                        <a:t>Few (5 million/retina)</a:t>
                      </a:r>
                      <a:endParaRPr lang="en-US" dirty="0"/>
                    </a:p>
                  </a:txBody>
                  <a:tcPr/>
                </a:tc>
                <a:extLst>
                  <a:ext uri="{0D108BD9-81ED-4DB2-BD59-A6C34878D82A}">
                    <a16:rowId xmlns:a16="http://schemas.microsoft.com/office/drawing/2014/main" val="1554557428"/>
                  </a:ext>
                </a:extLst>
              </a:tr>
            </a:tbl>
          </a:graphicData>
        </a:graphic>
      </p:graphicFrame>
      <p:pic>
        <p:nvPicPr>
          <p:cNvPr id="9" name="Picture 8">
            <a:extLst>
              <a:ext uri="{FF2B5EF4-FFF2-40B4-BE49-F238E27FC236}">
                <a16:creationId xmlns:a16="http://schemas.microsoft.com/office/drawing/2014/main" id="{4EDA39F9-AD65-42A8-AB69-935E8F009358}"/>
              </a:ext>
            </a:extLst>
          </p:cNvPr>
          <p:cNvPicPr>
            <a:picLocks noChangeAspect="1"/>
          </p:cNvPicPr>
          <p:nvPr/>
        </p:nvPicPr>
        <p:blipFill>
          <a:blip r:embed="rId3"/>
          <a:stretch>
            <a:fillRect/>
          </a:stretch>
        </p:blipFill>
        <p:spPr>
          <a:xfrm>
            <a:off x="8188536" y="1217700"/>
            <a:ext cx="3272590" cy="4798088"/>
          </a:xfrm>
          <a:prstGeom prst="rect">
            <a:avLst/>
          </a:prstGeom>
        </p:spPr>
      </p:pic>
    </p:spTree>
    <p:extLst>
      <p:ext uri="{BB962C8B-B14F-4D97-AF65-F5344CB8AC3E}">
        <p14:creationId xmlns:p14="http://schemas.microsoft.com/office/powerpoint/2010/main" val="26610329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normAutofit/>
          </a:bodyPr>
          <a:lstStyle/>
          <a:p>
            <a:r>
              <a:rPr lang="en-US" sz="4400" b="1" dirty="0">
                <a:solidFill>
                  <a:srgbClr val="4F2683"/>
                </a:solidFill>
                <a:latin typeface="+mn-lt"/>
              </a:rPr>
              <a:t>Sensory: Auditory System</a:t>
            </a:r>
            <a:endParaRPr lang="en-CA" sz="5400"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5" name="Subtitle 2">
            <a:extLst>
              <a:ext uri="{FF2B5EF4-FFF2-40B4-BE49-F238E27FC236}">
                <a16:creationId xmlns:a16="http://schemas.microsoft.com/office/drawing/2014/main" id="{41E30B57-141A-42DC-B419-BCFCDB3A5338}"/>
              </a:ext>
            </a:extLst>
          </p:cNvPr>
          <p:cNvSpPr>
            <a:spLocks noGrp="1"/>
          </p:cNvSpPr>
          <p:nvPr>
            <p:ph type="subTitle" idx="1"/>
          </p:nvPr>
        </p:nvSpPr>
        <p:spPr>
          <a:xfrm>
            <a:off x="1828800" y="3886200"/>
            <a:ext cx="8534400" cy="1752600"/>
          </a:xfrm>
        </p:spPr>
        <p:txBody>
          <a:bodyPr>
            <a:normAutofit/>
          </a:bodyPr>
          <a:lstStyle/>
          <a:p>
            <a:r>
              <a:rPr lang="en-US" sz="2800" b="1" dirty="0">
                <a:solidFill>
                  <a:schemeClr val="bg1">
                    <a:lumMod val="50000"/>
                  </a:schemeClr>
                </a:solidFill>
              </a:rPr>
              <a:t>Chapter 2: Dr. </a:t>
            </a:r>
            <a:r>
              <a:rPr lang="en-US" sz="2800" b="1" dirty="0" err="1">
                <a:solidFill>
                  <a:schemeClr val="bg1">
                    <a:lumMod val="50000"/>
                  </a:schemeClr>
                </a:solidFill>
              </a:rPr>
              <a:t>Everling</a:t>
            </a:r>
            <a:endParaRPr lang="en-US" sz="2800" b="1" dirty="0">
              <a:solidFill>
                <a:schemeClr val="bg1">
                  <a:lumMod val="50000"/>
                </a:schemeClr>
              </a:solidFill>
            </a:endParaRPr>
          </a:p>
        </p:txBody>
      </p:sp>
    </p:spTree>
    <p:extLst>
      <p:ext uri="{BB962C8B-B14F-4D97-AF65-F5344CB8AC3E}">
        <p14:creationId xmlns:p14="http://schemas.microsoft.com/office/powerpoint/2010/main" val="12284876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US" sz="4800" b="1" dirty="0">
                <a:solidFill>
                  <a:srgbClr val="4F2683"/>
                </a:solidFill>
                <a:latin typeface="Calibri" panose="020F0502020204030204" pitchFamily="34" charset="0"/>
                <a:cs typeface="Calibri" panose="020F0502020204030204" pitchFamily="34" charset="0"/>
              </a:rPr>
              <a:t>Divisions of Auditory System</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466498" y="1436917"/>
            <a:ext cx="6465067" cy="4193511"/>
          </a:xfrm>
        </p:spPr>
        <p:txBody>
          <a:bodyPr>
            <a:normAutofit fontScale="85000" lnSpcReduction="20000"/>
          </a:bodyPr>
          <a:lstStyle/>
          <a:p>
            <a:r>
              <a:rPr lang="en-US" dirty="0"/>
              <a:t>Outer Ear: </a:t>
            </a:r>
            <a:r>
              <a:rPr lang="en-US" dirty="0">
                <a:solidFill>
                  <a:srgbClr val="FF0000"/>
                </a:solidFill>
              </a:rPr>
              <a:t>AIR </a:t>
            </a:r>
          </a:p>
          <a:p>
            <a:pPr lvl="1"/>
            <a:r>
              <a:rPr lang="en-US" dirty="0">
                <a:solidFill>
                  <a:srgbClr val="FF0000"/>
                </a:solidFill>
              </a:rPr>
              <a:t>Auricle (Pinna)</a:t>
            </a:r>
            <a:r>
              <a:rPr lang="en-US" dirty="0"/>
              <a:t> </a:t>
            </a:r>
          </a:p>
          <a:p>
            <a:pPr lvl="1"/>
            <a:r>
              <a:rPr lang="en-US" dirty="0">
                <a:solidFill>
                  <a:srgbClr val="FF0000"/>
                </a:solidFill>
              </a:rPr>
              <a:t>Auditory Canal</a:t>
            </a:r>
            <a:r>
              <a:rPr lang="en-US" dirty="0"/>
              <a:t>: enhances intensity by resonance (reflection of sound waves in closed tube enhances intensity of certain frequencies) </a:t>
            </a:r>
          </a:p>
          <a:p>
            <a:r>
              <a:rPr lang="en-US" dirty="0"/>
              <a:t>Middle Ear: </a:t>
            </a:r>
            <a:r>
              <a:rPr lang="en-US" dirty="0">
                <a:solidFill>
                  <a:srgbClr val="FF0000"/>
                </a:solidFill>
              </a:rPr>
              <a:t>AIR </a:t>
            </a:r>
          </a:p>
          <a:p>
            <a:pPr lvl="1"/>
            <a:r>
              <a:rPr lang="en-US" dirty="0">
                <a:solidFill>
                  <a:srgbClr val="FF0000"/>
                </a:solidFill>
              </a:rPr>
              <a:t>Tympanic Membrane (Eardrum)</a:t>
            </a:r>
            <a:r>
              <a:rPr lang="en-US" dirty="0"/>
              <a:t>: transmits sound from air to </a:t>
            </a:r>
            <a:r>
              <a:rPr lang="en-US" dirty="0" err="1"/>
              <a:t>ossicles</a:t>
            </a:r>
            <a:r>
              <a:rPr lang="en-US" dirty="0"/>
              <a:t> </a:t>
            </a:r>
          </a:p>
          <a:p>
            <a:pPr lvl="1"/>
            <a:r>
              <a:rPr lang="en-US" dirty="0">
                <a:solidFill>
                  <a:srgbClr val="FF0000"/>
                </a:solidFill>
              </a:rPr>
              <a:t>3 </a:t>
            </a:r>
            <a:r>
              <a:rPr lang="en-US" dirty="0" err="1">
                <a:solidFill>
                  <a:srgbClr val="FF0000"/>
                </a:solidFill>
              </a:rPr>
              <a:t>Ossicles</a:t>
            </a:r>
            <a:r>
              <a:rPr lang="en-US" dirty="0"/>
              <a:t>: </a:t>
            </a:r>
            <a:r>
              <a:rPr lang="en-US" dirty="0">
                <a:solidFill>
                  <a:srgbClr val="FF0000"/>
                </a:solidFill>
              </a:rPr>
              <a:t>Malleus</a:t>
            </a:r>
            <a:r>
              <a:rPr lang="en-US" dirty="0"/>
              <a:t>, </a:t>
            </a:r>
            <a:r>
              <a:rPr lang="en-US" dirty="0">
                <a:solidFill>
                  <a:srgbClr val="FF0000"/>
                </a:solidFill>
              </a:rPr>
              <a:t>Incus</a:t>
            </a:r>
            <a:r>
              <a:rPr lang="en-US" dirty="0"/>
              <a:t> and </a:t>
            </a:r>
            <a:r>
              <a:rPr lang="en-US" dirty="0">
                <a:solidFill>
                  <a:srgbClr val="FF0000"/>
                </a:solidFill>
              </a:rPr>
              <a:t>Stapes</a:t>
            </a:r>
            <a:r>
              <a:rPr lang="en-US" dirty="0"/>
              <a:t>: convert air pressure changes to mechanical pressure </a:t>
            </a:r>
          </a:p>
          <a:p>
            <a:pPr lvl="1"/>
            <a:r>
              <a:rPr lang="en-US" dirty="0">
                <a:solidFill>
                  <a:srgbClr val="FF0000"/>
                </a:solidFill>
              </a:rPr>
              <a:t>Auditory (Eustachian) Tube</a:t>
            </a:r>
            <a:r>
              <a:rPr lang="en-US" dirty="0"/>
              <a:t>: important in changing air pressure </a:t>
            </a:r>
          </a:p>
          <a:p>
            <a:r>
              <a:rPr lang="en-US" dirty="0"/>
              <a:t>Inner Ear: </a:t>
            </a:r>
            <a:r>
              <a:rPr lang="en-US" dirty="0">
                <a:solidFill>
                  <a:srgbClr val="FF0000"/>
                </a:solidFill>
              </a:rPr>
              <a:t>FLUID </a:t>
            </a:r>
          </a:p>
          <a:p>
            <a:pPr lvl="1"/>
            <a:r>
              <a:rPr lang="en-US" dirty="0">
                <a:solidFill>
                  <a:srgbClr val="FF0000"/>
                </a:solidFill>
              </a:rPr>
              <a:t>Cochlea</a:t>
            </a:r>
            <a:r>
              <a:rPr lang="en-US" dirty="0"/>
              <a:t>: convert fluid vibrations into electrochemical impulses carried to brain</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Picture 5">
            <a:extLst>
              <a:ext uri="{FF2B5EF4-FFF2-40B4-BE49-F238E27FC236}">
                <a16:creationId xmlns:a16="http://schemas.microsoft.com/office/drawing/2014/main" id="{287534EC-1559-4CE3-B2A9-C6C74EBE1DD4}"/>
              </a:ext>
            </a:extLst>
          </p:cNvPr>
          <p:cNvPicPr>
            <a:picLocks noChangeAspect="1"/>
          </p:cNvPicPr>
          <p:nvPr/>
        </p:nvPicPr>
        <p:blipFill>
          <a:blip r:embed="rId3"/>
          <a:stretch>
            <a:fillRect/>
          </a:stretch>
        </p:blipFill>
        <p:spPr>
          <a:xfrm>
            <a:off x="6931565" y="1682937"/>
            <a:ext cx="5260435" cy="3197286"/>
          </a:xfrm>
          <a:prstGeom prst="rect">
            <a:avLst/>
          </a:prstGeom>
        </p:spPr>
      </p:pic>
    </p:spTree>
    <p:extLst>
      <p:ext uri="{BB962C8B-B14F-4D97-AF65-F5344CB8AC3E}">
        <p14:creationId xmlns:p14="http://schemas.microsoft.com/office/powerpoint/2010/main" val="19193852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US" sz="4800" b="1" dirty="0">
                <a:solidFill>
                  <a:srgbClr val="4F2683"/>
                </a:solidFill>
                <a:latin typeface="Calibri" panose="020F0502020204030204" pitchFamily="34" charset="0"/>
                <a:cs typeface="Calibri" panose="020F0502020204030204" pitchFamily="34" charset="0"/>
              </a:rPr>
              <a:t>Cochlea</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466499" y="1436917"/>
            <a:ext cx="6020927" cy="4193511"/>
          </a:xfrm>
        </p:spPr>
        <p:txBody>
          <a:bodyPr>
            <a:normAutofit/>
          </a:bodyPr>
          <a:lstStyle/>
          <a:p>
            <a:r>
              <a:rPr lang="en-US" dirty="0"/>
              <a:t>Two windows </a:t>
            </a:r>
          </a:p>
          <a:p>
            <a:pPr lvl="1"/>
            <a:r>
              <a:rPr lang="en-US" dirty="0">
                <a:solidFill>
                  <a:srgbClr val="FF0000"/>
                </a:solidFill>
              </a:rPr>
              <a:t>Oval Window</a:t>
            </a:r>
            <a:r>
              <a:rPr lang="en-US" dirty="0"/>
              <a:t>: connected to stapes; transfers vibrations to perilymph fluid </a:t>
            </a:r>
          </a:p>
          <a:p>
            <a:pPr lvl="1"/>
            <a:r>
              <a:rPr lang="en-US" dirty="0">
                <a:solidFill>
                  <a:srgbClr val="FF0000"/>
                </a:solidFill>
              </a:rPr>
              <a:t>Round Window</a:t>
            </a:r>
            <a:r>
              <a:rPr lang="en-US" dirty="0"/>
              <a:t>: counterbalances movement of oval window </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Picture 5">
            <a:extLst>
              <a:ext uri="{FF2B5EF4-FFF2-40B4-BE49-F238E27FC236}">
                <a16:creationId xmlns:a16="http://schemas.microsoft.com/office/drawing/2014/main" id="{D2CFD4B6-96F5-4FD8-AC63-AA0540BAA800}"/>
              </a:ext>
            </a:extLst>
          </p:cNvPr>
          <p:cNvPicPr>
            <a:picLocks noChangeAspect="1"/>
          </p:cNvPicPr>
          <p:nvPr/>
        </p:nvPicPr>
        <p:blipFill>
          <a:blip r:embed="rId3"/>
          <a:stretch>
            <a:fillRect/>
          </a:stretch>
        </p:blipFill>
        <p:spPr>
          <a:xfrm>
            <a:off x="6577395" y="1297577"/>
            <a:ext cx="5509846" cy="4690260"/>
          </a:xfrm>
          <a:prstGeom prst="rect">
            <a:avLst/>
          </a:prstGeom>
        </p:spPr>
      </p:pic>
    </p:spTree>
    <p:extLst>
      <p:ext uri="{BB962C8B-B14F-4D97-AF65-F5344CB8AC3E}">
        <p14:creationId xmlns:p14="http://schemas.microsoft.com/office/powerpoint/2010/main" val="41270985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US" sz="4800" b="1" dirty="0">
                <a:solidFill>
                  <a:srgbClr val="4F2683"/>
                </a:solidFill>
                <a:latin typeface="Calibri" panose="020F0502020204030204" pitchFamily="34" charset="0"/>
                <a:cs typeface="Calibri" panose="020F0502020204030204" pitchFamily="34" charset="0"/>
              </a:rPr>
              <a:t>Cochlea</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7" name="Picture 6">
            <a:extLst>
              <a:ext uri="{FF2B5EF4-FFF2-40B4-BE49-F238E27FC236}">
                <a16:creationId xmlns:a16="http://schemas.microsoft.com/office/drawing/2014/main" id="{0283D151-C9B3-456C-93B0-6935993EA89D}"/>
              </a:ext>
            </a:extLst>
          </p:cNvPr>
          <p:cNvPicPr>
            <a:picLocks noChangeAspect="1"/>
          </p:cNvPicPr>
          <p:nvPr/>
        </p:nvPicPr>
        <p:blipFill>
          <a:blip r:embed="rId3"/>
          <a:stretch>
            <a:fillRect/>
          </a:stretch>
        </p:blipFill>
        <p:spPr>
          <a:xfrm>
            <a:off x="3083169" y="972207"/>
            <a:ext cx="6025662" cy="5043580"/>
          </a:xfrm>
          <a:prstGeom prst="rect">
            <a:avLst/>
          </a:prstGeom>
        </p:spPr>
      </p:pic>
    </p:spTree>
    <p:extLst>
      <p:ext uri="{BB962C8B-B14F-4D97-AF65-F5344CB8AC3E}">
        <p14:creationId xmlns:p14="http://schemas.microsoft.com/office/powerpoint/2010/main" val="282584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normAutofit/>
          </a:bodyPr>
          <a:lstStyle/>
          <a:p>
            <a:r>
              <a:rPr lang="en-US" sz="4400" b="1" dirty="0">
                <a:solidFill>
                  <a:srgbClr val="4F2683"/>
                </a:solidFill>
                <a:latin typeface="+mn-lt"/>
              </a:rPr>
              <a:t>Chapter 1</a:t>
            </a:r>
            <a:endParaRPr lang="en-CA" sz="5400"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5" name="Subtitle 2">
            <a:extLst>
              <a:ext uri="{FF2B5EF4-FFF2-40B4-BE49-F238E27FC236}">
                <a16:creationId xmlns:a16="http://schemas.microsoft.com/office/drawing/2014/main" id="{41E30B57-141A-42DC-B419-BCFCDB3A5338}"/>
              </a:ext>
            </a:extLst>
          </p:cNvPr>
          <p:cNvSpPr>
            <a:spLocks noGrp="1"/>
          </p:cNvSpPr>
          <p:nvPr>
            <p:ph type="subTitle" idx="1"/>
          </p:nvPr>
        </p:nvSpPr>
        <p:spPr>
          <a:xfrm>
            <a:off x="1828800" y="3886200"/>
            <a:ext cx="8534400" cy="1752600"/>
          </a:xfrm>
        </p:spPr>
        <p:txBody>
          <a:bodyPr>
            <a:normAutofit/>
          </a:bodyPr>
          <a:lstStyle/>
          <a:p>
            <a:r>
              <a:rPr lang="en-US" sz="2800" b="1" dirty="0">
                <a:solidFill>
                  <a:schemeClr val="bg1">
                    <a:lumMod val="50000"/>
                  </a:schemeClr>
                </a:solidFill>
              </a:rPr>
              <a:t>Dr. Woods</a:t>
            </a:r>
          </a:p>
          <a:p>
            <a:endParaRPr lang="en-US" sz="2800" b="1" dirty="0">
              <a:solidFill>
                <a:schemeClr val="bg1">
                  <a:lumMod val="50000"/>
                </a:schemeClr>
              </a:solidFill>
            </a:endParaRPr>
          </a:p>
        </p:txBody>
      </p:sp>
    </p:spTree>
    <p:extLst>
      <p:ext uri="{BB962C8B-B14F-4D97-AF65-F5344CB8AC3E}">
        <p14:creationId xmlns:p14="http://schemas.microsoft.com/office/powerpoint/2010/main" val="38081351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US" sz="4800" b="1" dirty="0">
                <a:solidFill>
                  <a:srgbClr val="4F2683"/>
                </a:solidFill>
                <a:latin typeface="Calibri" panose="020F0502020204030204" pitchFamily="34" charset="0"/>
                <a:cs typeface="Calibri" panose="020F0502020204030204" pitchFamily="34" charset="0"/>
              </a:rPr>
              <a:t>Divisions of Auditory System</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466498" y="1436917"/>
            <a:ext cx="7722909" cy="4193511"/>
          </a:xfrm>
        </p:spPr>
        <p:txBody>
          <a:bodyPr>
            <a:normAutofit/>
          </a:bodyPr>
          <a:lstStyle/>
          <a:p>
            <a:r>
              <a:rPr lang="en-US" dirty="0"/>
              <a:t>Organ of </a:t>
            </a:r>
            <a:r>
              <a:rPr lang="en-US" dirty="0" err="1"/>
              <a:t>Corti</a:t>
            </a:r>
            <a:r>
              <a:rPr lang="en-US" dirty="0"/>
              <a:t> contains hair cells with </a:t>
            </a:r>
            <a:r>
              <a:rPr lang="en-US" dirty="0">
                <a:solidFill>
                  <a:srgbClr val="FF0000"/>
                </a:solidFill>
              </a:rPr>
              <a:t>stereocilia</a:t>
            </a:r>
            <a:r>
              <a:rPr lang="en-US" dirty="0"/>
              <a:t>: </a:t>
            </a:r>
          </a:p>
          <a:p>
            <a:pPr lvl="1"/>
            <a:r>
              <a:rPr lang="en-US" dirty="0"/>
              <a:t>Fluid movements cause deflection of </a:t>
            </a:r>
            <a:r>
              <a:rPr lang="en-US" dirty="0">
                <a:solidFill>
                  <a:srgbClr val="FF0000"/>
                </a:solidFill>
              </a:rPr>
              <a:t>basilar membrane </a:t>
            </a:r>
          </a:p>
          <a:p>
            <a:pPr lvl="1"/>
            <a:r>
              <a:rPr lang="en-US" dirty="0"/>
              <a:t>Basilar membrane deflection leads to dragging of hair cells against the </a:t>
            </a:r>
            <a:r>
              <a:rPr lang="en-US" dirty="0">
                <a:solidFill>
                  <a:srgbClr val="FF0000"/>
                </a:solidFill>
              </a:rPr>
              <a:t>tectorial membrane </a:t>
            </a:r>
          </a:p>
          <a:p>
            <a:pPr lvl="2"/>
            <a:r>
              <a:rPr lang="en-US" dirty="0"/>
              <a:t>Stereocilia bend from dragging </a:t>
            </a:r>
          </a:p>
          <a:p>
            <a:pPr lvl="1"/>
            <a:r>
              <a:rPr lang="en-US" dirty="0"/>
              <a:t>Hair cells </a:t>
            </a:r>
            <a:r>
              <a:rPr lang="en-US" dirty="0">
                <a:solidFill>
                  <a:srgbClr val="FF0000"/>
                </a:solidFill>
              </a:rPr>
              <a:t>depolarize</a:t>
            </a:r>
            <a:r>
              <a:rPr lang="en-US" dirty="0"/>
              <a:t> when stereocilia bend </a:t>
            </a:r>
          </a:p>
          <a:p>
            <a:pPr lvl="2"/>
            <a:r>
              <a:rPr lang="en-US" dirty="0"/>
              <a:t>Mechanically-linked ion channels open (depolarization)</a:t>
            </a:r>
          </a:p>
          <a:p>
            <a:pPr lvl="2"/>
            <a:r>
              <a:rPr lang="en-US" dirty="0"/>
              <a:t>Aka brings cell to threshold → AP is fired </a:t>
            </a:r>
          </a:p>
          <a:p>
            <a:pPr lvl="1"/>
            <a:r>
              <a:rPr lang="en-US" dirty="0"/>
              <a:t>When hair cells bend in other direction the cell is hyperpolarized</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7" name="Picture 6">
            <a:extLst>
              <a:ext uri="{FF2B5EF4-FFF2-40B4-BE49-F238E27FC236}">
                <a16:creationId xmlns:a16="http://schemas.microsoft.com/office/drawing/2014/main" id="{3AC40256-90B2-4927-B173-18CEC7DE3321}"/>
              </a:ext>
            </a:extLst>
          </p:cNvPr>
          <p:cNvPicPr>
            <a:picLocks noChangeAspect="1"/>
          </p:cNvPicPr>
          <p:nvPr/>
        </p:nvPicPr>
        <p:blipFill>
          <a:blip r:embed="rId3"/>
          <a:stretch>
            <a:fillRect/>
          </a:stretch>
        </p:blipFill>
        <p:spPr>
          <a:xfrm>
            <a:off x="8189407" y="1140201"/>
            <a:ext cx="3536095" cy="4786941"/>
          </a:xfrm>
          <a:prstGeom prst="rect">
            <a:avLst/>
          </a:prstGeom>
        </p:spPr>
      </p:pic>
    </p:spTree>
    <p:extLst>
      <p:ext uri="{BB962C8B-B14F-4D97-AF65-F5344CB8AC3E}">
        <p14:creationId xmlns:p14="http://schemas.microsoft.com/office/powerpoint/2010/main" val="40350089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US" sz="4800" b="1" dirty="0">
                <a:solidFill>
                  <a:srgbClr val="4F2683"/>
                </a:solidFill>
                <a:latin typeface="Calibri" panose="020F0502020204030204" pitchFamily="34" charset="0"/>
                <a:cs typeface="Calibri" panose="020F0502020204030204" pitchFamily="34" charset="0"/>
              </a:rPr>
              <a:t>Basilar Membrane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466498" y="1436917"/>
            <a:ext cx="7722909" cy="4193511"/>
          </a:xfrm>
        </p:spPr>
        <p:txBody>
          <a:bodyPr>
            <a:normAutofit/>
          </a:bodyPr>
          <a:lstStyle/>
          <a:p>
            <a:r>
              <a:rPr lang="en-US" dirty="0"/>
              <a:t>Gradient: </a:t>
            </a:r>
          </a:p>
          <a:p>
            <a:pPr lvl="1"/>
            <a:r>
              <a:rPr lang="en-US" dirty="0">
                <a:solidFill>
                  <a:srgbClr val="FF0000"/>
                </a:solidFill>
              </a:rPr>
              <a:t>Base</a:t>
            </a:r>
            <a:r>
              <a:rPr lang="en-US" dirty="0"/>
              <a:t>: narrow and stiff; detects </a:t>
            </a:r>
            <a:r>
              <a:rPr lang="en-US" dirty="0">
                <a:solidFill>
                  <a:srgbClr val="FF0000"/>
                </a:solidFill>
              </a:rPr>
              <a:t>high frequency </a:t>
            </a:r>
          </a:p>
          <a:p>
            <a:pPr lvl="1"/>
            <a:r>
              <a:rPr lang="en-US" dirty="0">
                <a:solidFill>
                  <a:srgbClr val="FF0000"/>
                </a:solidFill>
              </a:rPr>
              <a:t>Apex</a:t>
            </a:r>
            <a:r>
              <a:rPr lang="en-US" dirty="0"/>
              <a:t>: wide and floppy; detects </a:t>
            </a:r>
            <a:r>
              <a:rPr lang="en-US" dirty="0">
                <a:solidFill>
                  <a:srgbClr val="FF0000"/>
                </a:solidFill>
              </a:rPr>
              <a:t>low frequency </a:t>
            </a:r>
          </a:p>
          <a:p>
            <a:endParaRPr lang="en-US"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8" name="Content Placeholder 4">
            <a:extLst>
              <a:ext uri="{FF2B5EF4-FFF2-40B4-BE49-F238E27FC236}">
                <a16:creationId xmlns:a16="http://schemas.microsoft.com/office/drawing/2014/main" id="{5C00DEB4-11AF-4321-A2BF-E80D0327A06C}"/>
              </a:ext>
            </a:extLst>
          </p:cNvPr>
          <p:cNvPicPr>
            <a:picLocks noChangeAspect="1"/>
          </p:cNvPicPr>
          <p:nvPr/>
        </p:nvPicPr>
        <p:blipFill>
          <a:blip r:embed="rId3"/>
          <a:stretch>
            <a:fillRect/>
          </a:stretch>
        </p:blipFill>
        <p:spPr>
          <a:xfrm>
            <a:off x="3203284" y="2737545"/>
            <a:ext cx="5785432" cy="3085563"/>
          </a:xfrm>
          <a:prstGeom prst="rect">
            <a:avLst/>
          </a:prstGeom>
        </p:spPr>
      </p:pic>
    </p:spTree>
    <p:extLst>
      <p:ext uri="{BB962C8B-B14F-4D97-AF65-F5344CB8AC3E}">
        <p14:creationId xmlns:p14="http://schemas.microsoft.com/office/powerpoint/2010/main" val="26646060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How Sound Travels Through Ear</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9" name="Picture 8">
            <a:extLst>
              <a:ext uri="{FF2B5EF4-FFF2-40B4-BE49-F238E27FC236}">
                <a16:creationId xmlns:a16="http://schemas.microsoft.com/office/drawing/2014/main" id="{5463D4A8-52F7-4476-A2BC-682C1194E66D}"/>
              </a:ext>
            </a:extLst>
          </p:cNvPr>
          <p:cNvPicPr>
            <a:picLocks noChangeAspect="1"/>
          </p:cNvPicPr>
          <p:nvPr/>
        </p:nvPicPr>
        <p:blipFill rotWithShape="1">
          <a:blip r:embed="rId3"/>
          <a:srcRect l="1463" t="9783" r="2561" b="13035"/>
          <a:stretch/>
        </p:blipFill>
        <p:spPr>
          <a:xfrm>
            <a:off x="1155019" y="1193943"/>
            <a:ext cx="9881962" cy="4470113"/>
          </a:xfrm>
          <a:prstGeom prst="rect">
            <a:avLst/>
          </a:prstGeom>
        </p:spPr>
      </p:pic>
    </p:spTree>
    <p:extLst>
      <p:ext uri="{BB962C8B-B14F-4D97-AF65-F5344CB8AC3E}">
        <p14:creationId xmlns:p14="http://schemas.microsoft.com/office/powerpoint/2010/main" val="2907732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US" sz="4800" b="1" dirty="0">
                <a:solidFill>
                  <a:srgbClr val="4F2683"/>
                </a:solidFill>
                <a:latin typeface="Calibri" panose="020F0502020204030204" pitchFamily="34" charset="0"/>
                <a:cs typeface="Calibri" panose="020F0502020204030204" pitchFamily="34" charset="0"/>
              </a:rPr>
              <a:t>Auditory Pathway</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466498" y="1436917"/>
            <a:ext cx="7722909" cy="4193511"/>
          </a:xfrm>
        </p:spPr>
        <p:txBody>
          <a:bodyPr>
            <a:normAutofit lnSpcReduction="10000"/>
          </a:bodyPr>
          <a:lstStyle/>
          <a:p>
            <a:r>
              <a:rPr lang="en-US" dirty="0">
                <a:solidFill>
                  <a:srgbClr val="FF0000"/>
                </a:solidFill>
              </a:rPr>
              <a:t>Auditory Nerve </a:t>
            </a:r>
            <a:r>
              <a:rPr lang="en-US" dirty="0"/>
              <a:t>(Vestibulocochlear nerve) </a:t>
            </a:r>
          </a:p>
          <a:p>
            <a:pPr lvl="1"/>
            <a:r>
              <a:rPr lang="en-US" dirty="0"/>
              <a:t>Formed by axons of spiral ganglion cells </a:t>
            </a:r>
          </a:p>
          <a:p>
            <a:r>
              <a:rPr lang="en-US" dirty="0">
                <a:solidFill>
                  <a:srgbClr val="FF0000"/>
                </a:solidFill>
              </a:rPr>
              <a:t>Medulla</a:t>
            </a:r>
          </a:p>
          <a:p>
            <a:pPr lvl="1"/>
            <a:r>
              <a:rPr lang="en-US" dirty="0"/>
              <a:t>Info from right and left ears combine </a:t>
            </a:r>
          </a:p>
          <a:p>
            <a:r>
              <a:rPr lang="en-US" dirty="0">
                <a:solidFill>
                  <a:srgbClr val="FF0000"/>
                </a:solidFill>
              </a:rPr>
              <a:t>Midbrain</a:t>
            </a:r>
          </a:p>
          <a:p>
            <a:pPr lvl="1"/>
            <a:r>
              <a:rPr lang="en-US" dirty="0"/>
              <a:t>Projections to cerebellum</a:t>
            </a:r>
          </a:p>
          <a:p>
            <a:r>
              <a:rPr lang="en-US" dirty="0">
                <a:solidFill>
                  <a:srgbClr val="FF0000"/>
                </a:solidFill>
              </a:rPr>
              <a:t>Primary Auditory Cortex </a:t>
            </a:r>
            <a:r>
              <a:rPr lang="en-US" dirty="0"/>
              <a:t>(Temporal Lobe) </a:t>
            </a:r>
          </a:p>
          <a:p>
            <a:pPr lvl="1"/>
            <a:r>
              <a:rPr lang="en-US" dirty="0" err="1"/>
              <a:t>Tonotonic</a:t>
            </a:r>
            <a:r>
              <a:rPr lang="en-US" dirty="0"/>
              <a:t> Map: </a:t>
            </a:r>
          </a:p>
          <a:p>
            <a:pPr lvl="2"/>
            <a:r>
              <a:rPr lang="en-US" dirty="0">
                <a:solidFill>
                  <a:srgbClr val="FF0000"/>
                </a:solidFill>
              </a:rPr>
              <a:t>Anterior</a:t>
            </a:r>
            <a:r>
              <a:rPr lang="en-US" dirty="0"/>
              <a:t>: Low frequencies </a:t>
            </a:r>
          </a:p>
          <a:p>
            <a:pPr lvl="2"/>
            <a:r>
              <a:rPr lang="en-US" dirty="0">
                <a:solidFill>
                  <a:srgbClr val="FF0000"/>
                </a:solidFill>
              </a:rPr>
              <a:t>Posterior</a:t>
            </a:r>
            <a:r>
              <a:rPr lang="en-US" dirty="0"/>
              <a:t>: High frequencies </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Content Placeholder 2">
            <a:extLst>
              <a:ext uri="{FF2B5EF4-FFF2-40B4-BE49-F238E27FC236}">
                <a16:creationId xmlns:a16="http://schemas.microsoft.com/office/drawing/2014/main" id="{DFF39403-DC36-432C-8033-F3963F35324C}"/>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7315164" y="1103966"/>
            <a:ext cx="4726041" cy="3974472"/>
          </a:xfrm>
          <a:prstGeom prst="rect">
            <a:avLst/>
          </a:prstGeom>
        </p:spPr>
      </p:pic>
      <p:pic>
        <p:nvPicPr>
          <p:cNvPr id="7" name="Picture 6">
            <a:extLst>
              <a:ext uri="{FF2B5EF4-FFF2-40B4-BE49-F238E27FC236}">
                <a16:creationId xmlns:a16="http://schemas.microsoft.com/office/drawing/2014/main" id="{1F786B07-E97F-44B2-AD1A-C86DC5AB7A96}"/>
              </a:ext>
            </a:extLst>
          </p:cNvPr>
          <p:cNvPicPr>
            <a:picLocks noChangeAspect="1"/>
          </p:cNvPicPr>
          <p:nvPr/>
        </p:nvPicPr>
        <p:blipFill>
          <a:blip r:embed="rId4"/>
          <a:stretch>
            <a:fillRect/>
          </a:stretch>
        </p:blipFill>
        <p:spPr>
          <a:xfrm>
            <a:off x="4621237" y="4434887"/>
            <a:ext cx="2940148" cy="1580902"/>
          </a:xfrm>
          <a:prstGeom prst="rect">
            <a:avLst/>
          </a:prstGeom>
        </p:spPr>
      </p:pic>
    </p:spTree>
    <p:extLst>
      <p:ext uri="{BB962C8B-B14F-4D97-AF65-F5344CB8AC3E}">
        <p14:creationId xmlns:p14="http://schemas.microsoft.com/office/powerpoint/2010/main" val="12568618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Neurons in all the following structures receive input from both ears except:</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CA" dirty="0"/>
              <a:t>Inferior colliculus</a:t>
            </a:r>
          </a:p>
          <a:p>
            <a:pPr marL="514350" indent="-514350">
              <a:buAutoNum type="alphaUcParenR"/>
            </a:pPr>
            <a:r>
              <a:rPr lang="en-CA" dirty="0"/>
              <a:t>Cochlear nucleus</a:t>
            </a:r>
          </a:p>
          <a:p>
            <a:pPr marL="514350" indent="-514350">
              <a:buAutoNum type="alphaUcParenR"/>
            </a:pPr>
            <a:r>
              <a:rPr lang="en-CA" dirty="0"/>
              <a:t>Medial geniculate nucleus</a:t>
            </a:r>
          </a:p>
          <a:p>
            <a:pPr marL="514350" indent="-514350">
              <a:buAutoNum type="alphaUcParenR"/>
            </a:pPr>
            <a:r>
              <a:rPr lang="en-CA" dirty="0"/>
              <a:t>Superior Olive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2432232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Neurons in all the following structures receive input from both ears except:</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CA" dirty="0"/>
              <a:t>Inferior colliculus</a:t>
            </a:r>
          </a:p>
          <a:p>
            <a:pPr marL="514350" indent="-514350">
              <a:buAutoNum type="alphaUcParenR"/>
            </a:pPr>
            <a:r>
              <a:rPr lang="en-CA" dirty="0">
                <a:solidFill>
                  <a:srgbClr val="FF0000"/>
                </a:solidFill>
              </a:rPr>
              <a:t>Cochlear nucleus</a:t>
            </a:r>
          </a:p>
          <a:p>
            <a:pPr marL="514350" indent="-514350">
              <a:buAutoNum type="alphaUcParenR"/>
            </a:pPr>
            <a:r>
              <a:rPr lang="en-CA" dirty="0"/>
              <a:t>Medial geniculate nucleus</a:t>
            </a:r>
          </a:p>
          <a:p>
            <a:pPr marL="514350" indent="-514350">
              <a:buAutoNum type="alphaUcParenR"/>
            </a:pPr>
            <a:r>
              <a:rPr lang="en-CA" dirty="0"/>
              <a:t>Superior Olive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8273074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US" sz="4800" b="1" dirty="0">
                <a:solidFill>
                  <a:srgbClr val="4F2683"/>
                </a:solidFill>
                <a:latin typeface="Calibri" panose="020F0502020204030204" pitchFamily="34" charset="0"/>
                <a:cs typeface="Calibri" panose="020F0502020204030204" pitchFamily="34" charset="0"/>
              </a:rPr>
              <a:t>Hearing Loss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374194"/>
            <a:ext cx="10515600" cy="4193511"/>
          </a:xfrm>
        </p:spPr>
        <p:txBody>
          <a:bodyPr>
            <a:normAutofit fontScale="92500"/>
          </a:bodyPr>
          <a:lstStyle/>
          <a:p>
            <a:pPr marL="0" indent="0">
              <a:buNone/>
            </a:pPr>
            <a:r>
              <a:rPr lang="en-US" dirty="0">
                <a:solidFill>
                  <a:srgbClr val="FF0000"/>
                </a:solidFill>
              </a:rPr>
              <a:t>Conductive</a:t>
            </a:r>
            <a:r>
              <a:rPr lang="en-US" dirty="0"/>
              <a:t>: Sound is unable to be transmitted through outer or middle ear.  </a:t>
            </a:r>
          </a:p>
          <a:p>
            <a:pPr lvl="1"/>
            <a:r>
              <a:rPr lang="en-US" dirty="0"/>
              <a:t>A mechanical defect</a:t>
            </a:r>
          </a:p>
          <a:p>
            <a:pPr lvl="1"/>
            <a:r>
              <a:rPr lang="en-US" dirty="0"/>
              <a:t>e.g. Extremely loud sounds rupture eardrum or damaged ossicles</a:t>
            </a:r>
          </a:p>
          <a:p>
            <a:pPr marL="0" indent="0">
              <a:buNone/>
            </a:pPr>
            <a:r>
              <a:rPr lang="en-US" dirty="0">
                <a:solidFill>
                  <a:srgbClr val="FF0000"/>
                </a:solidFill>
              </a:rPr>
              <a:t>Sensorineural</a:t>
            </a:r>
            <a:r>
              <a:rPr lang="en-US" dirty="0"/>
              <a:t>: damage to structures of inner ear that affects hair cells, or to auditory nerve (nerve deafness)</a:t>
            </a:r>
          </a:p>
          <a:p>
            <a:pPr lvl="1"/>
            <a:r>
              <a:rPr lang="en-US" dirty="0"/>
              <a:t>e.g. Extremely loud sounds damage Organ of </a:t>
            </a:r>
            <a:r>
              <a:rPr lang="en-US" dirty="0" err="1"/>
              <a:t>Corti</a:t>
            </a:r>
            <a:endParaRPr lang="en-US" dirty="0"/>
          </a:p>
          <a:p>
            <a:pPr lvl="1"/>
            <a:r>
              <a:rPr lang="en-US" dirty="0"/>
              <a:t>e.g. Presbycusis (old + hearing), i.e. degenerations in the cochlea</a:t>
            </a:r>
          </a:p>
          <a:p>
            <a:pPr marL="0" indent="0">
              <a:buNone/>
            </a:pPr>
            <a:r>
              <a:rPr lang="en-US" dirty="0">
                <a:solidFill>
                  <a:srgbClr val="FF0000"/>
                </a:solidFill>
              </a:rPr>
              <a:t>Central</a:t>
            </a:r>
            <a:r>
              <a:rPr lang="en-US" dirty="0"/>
              <a:t>: Damage to auditory pathways upstream from cochlea</a:t>
            </a:r>
          </a:p>
          <a:p>
            <a:pPr lvl="1"/>
            <a:r>
              <a:rPr lang="en-US" dirty="0"/>
              <a:t>A defect in the Central Nervous system</a:t>
            </a:r>
          </a:p>
          <a:p>
            <a:pPr lvl="1"/>
            <a:r>
              <a:rPr lang="en-US" dirty="0"/>
              <a:t>e.g. </a:t>
            </a:r>
            <a:r>
              <a:rPr lang="en-US" dirty="0" err="1"/>
              <a:t>tumours</a:t>
            </a:r>
            <a:r>
              <a:rPr lang="en-US" dirty="0"/>
              <a:t> or strokes in the central auditory pathways</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4218103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normAutofit/>
          </a:bodyPr>
          <a:lstStyle/>
          <a:p>
            <a:r>
              <a:rPr lang="en-US" sz="4400" b="1" dirty="0">
                <a:solidFill>
                  <a:srgbClr val="4F2683"/>
                </a:solidFill>
                <a:latin typeface="+mn-lt"/>
              </a:rPr>
              <a:t>Motor Physiology</a:t>
            </a:r>
            <a:endParaRPr lang="en-CA" sz="5400"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5" name="Subtitle 2">
            <a:extLst>
              <a:ext uri="{FF2B5EF4-FFF2-40B4-BE49-F238E27FC236}">
                <a16:creationId xmlns:a16="http://schemas.microsoft.com/office/drawing/2014/main" id="{41E30B57-141A-42DC-B419-BCFCDB3A5338}"/>
              </a:ext>
            </a:extLst>
          </p:cNvPr>
          <p:cNvSpPr>
            <a:spLocks noGrp="1"/>
          </p:cNvSpPr>
          <p:nvPr>
            <p:ph type="subTitle" idx="1"/>
          </p:nvPr>
        </p:nvSpPr>
        <p:spPr>
          <a:xfrm>
            <a:off x="1828800" y="3886200"/>
            <a:ext cx="8534400" cy="1752600"/>
          </a:xfrm>
        </p:spPr>
        <p:txBody>
          <a:bodyPr>
            <a:normAutofit/>
          </a:bodyPr>
          <a:lstStyle/>
          <a:p>
            <a:r>
              <a:rPr lang="en-US" sz="2800" dirty="0"/>
              <a:t>Chapter 3: Dr. </a:t>
            </a:r>
            <a:r>
              <a:rPr lang="en-US" sz="2800" dirty="0" err="1"/>
              <a:t>Everling</a:t>
            </a:r>
            <a:endParaRPr lang="en-US" sz="2800" dirty="0"/>
          </a:p>
          <a:p>
            <a:endParaRPr lang="en-US" sz="2800" dirty="0"/>
          </a:p>
        </p:txBody>
      </p:sp>
    </p:spTree>
    <p:extLst>
      <p:ext uri="{BB962C8B-B14F-4D97-AF65-F5344CB8AC3E}">
        <p14:creationId xmlns:p14="http://schemas.microsoft.com/office/powerpoint/2010/main" val="23703424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Muscle Anatomy</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9" name="Picture 2">
            <a:extLst>
              <a:ext uri="{FF2B5EF4-FFF2-40B4-BE49-F238E27FC236}">
                <a16:creationId xmlns:a16="http://schemas.microsoft.com/office/drawing/2014/main" id="{082D25D7-05B5-4A81-8369-681DE77CBD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7850" y="1771274"/>
            <a:ext cx="6467475"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A974060A-514A-4338-A119-BB4314801CDA}"/>
              </a:ext>
            </a:extLst>
          </p:cNvPr>
          <p:cNvSpPr txBox="1"/>
          <p:nvPr/>
        </p:nvSpPr>
        <p:spPr>
          <a:xfrm>
            <a:off x="1081452" y="2787039"/>
            <a:ext cx="1833440" cy="369332"/>
          </a:xfrm>
          <a:prstGeom prst="rect">
            <a:avLst/>
          </a:prstGeom>
          <a:noFill/>
        </p:spPr>
        <p:txBody>
          <a:bodyPr wrap="square" rtlCol="0">
            <a:spAutoFit/>
          </a:bodyPr>
          <a:lstStyle/>
          <a:p>
            <a:r>
              <a:rPr lang="en-CA" dirty="0"/>
              <a:t>Alpha Motor Unit</a:t>
            </a:r>
          </a:p>
        </p:txBody>
      </p:sp>
      <p:sp>
        <p:nvSpPr>
          <p:cNvPr id="11" name="TextBox 10">
            <a:extLst>
              <a:ext uri="{FF2B5EF4-FFF2-40B4-BE49-F238E27FC236}">
                <a16:creationId xmlns:a16="http://schemas.microsoft.com/office/drawing/2014/main" id="{C5FBFDDE-FF70-4B31-B8E0-F3CC705B7985}"/>
              </a:ext>
            </a:extLst>
          </p:cNvPr>
          <p:cNvSpPr txBox="1"/>
          <p:nvPr/>
        </p:nvSpPr>
        <p:spPr>
          <a:xfrm>
            <a:off x="5520178" y="1674526"/>
            <a:ext cx="1224136" cy="923330"/>
          </a:xfrm>
          <a:prstGeom prst="rect">
            <a:avLst/>
          </a:prstGeom>
          <a:noFill/>
        </p:spPr>
        <p:txBody>
          <a:bodyPr wrap="square" rtlCol="0">
            <a:spAutoFit/>
          </a:bodyPr>
          <a:lstStyle/>
          <a:p>
            <a:pPr algn="ctr"/>
            <a:r>
              <a:rPr lang="en-CA" dirty="0"/>
              <a:t>Extrafusal Muscle Fibres</a:t>
            </a:r>
          </a:p>
        </p:txBody>
      </p:sp>
      <p:sp>
        <p:nvSpPr>
          <p:cNvPr id="12" name="TextBox 11">
            <a:extLst>
              <a:ext uri="{FF2B5EF4-FFF2-40B4-BE49-F238E27FC236}">
                <a16:creationId xmlns:a16="http://schemas.microsoft.com/office/drawing/2014/main" id="{ECED4DF5-E517-4556-AAFB-129DCB33704E}"/>
              </a:ext>
            </a:extLst>
          </p:cNvPr>
          <p:cNvSpPr txBox="1"/>
          <p:nvPr/>
        </p:nvSpPr>
        <p:spPr>
          <a:xfrm>
            <a:off x="8554566" y="4350270"/>
            <a:ext cx="1944216" cy="369332"/>
          </a:xfrm>
          <a:prstGeom prst="rect">
            <a:avLst/>
          </a:prstGeom>
          <a:noFill/>
        </p:spPr>
        <p:txBody>
          <a:bodyPr wrap="square" rtlCol="0">
            <a:spAutoFit/>
          </a:bodyPr>
          <a:lstStyle/>
          <a:p>
            <a:r>
              <a:rPr lang="en-CA" dirty="0"/>
              <a:t>Muscle Spindle</a:t>
            </a:r>
          </a:p>
        </p:txBody>
      </p:sp>
      <p:sp>
        <p:nvSpPr>
          <p:cNvPr id="13" name="TextBox 12">
            <a:extLst>
              <a:ext uri="{FF2B5EF4-FFF2-40B4-BE49-F238E27FC236}">
                <a16:creationId xmlns:a16="http://schemas.microsoft.com/office/drawing/2014/main" id="{8E18A6EA-2D7C-489E-8942-99F8AF90EBB0}"/>
              </a:ext>
            </a:extLst>
          </p:cNvPr>
          <p:cNvSpPr txBox="1"/>
          <p:nvPr/>
        </p:nvSpPr>
        <p:spPr>
          <a:xfrm>
            <a:off x="1500502" y="5011634"/>
            <a:ext cx="995340" cy="369332"/>
          </a:xfrm>
          <a:prstGeom prst="rect">
            <a:avLst/>
          </a:prstGeom>
          <a:noFill/>
        </p:spPr>
        <p:txBody>
          <a:bodyPr wrap="square" rtlCol="0">
            <a:spAutoFit/>
          </a:bodyPr>
          <a:lstStyle/>
          <a:p>
            <a:r>
              <a:rPr lang="en-CA" dirty="0"/>
              <a:t>Tendon</a:t>
            </a:r>
          </a:p>
        </p:txBody>
      </p:sp>
      <p:sp>
        <p:nvSpPr>
          <p:cNvPr id="14" name="TextBox 13">
            <a:extLst>
              <a:ext uri="{FF2B5EF4-FFF2-40B4-BE49-F238E27FC236}">
                <a16:creationId xmlns:a16="http://schemas.microsoft.com/office/drawing/2014/main" id="{4B64D0BD-741D-4737-AA23-F33B5BB6AE01}"/>
              </a:ext>
            </a:extLst>
          </p:cNvPr>
          <p:cNvSpPr txBox="1"/>
          <p:nvPr/>
        </p:nvSpPr>
        <p:spPr>
          <a:xfrm>
            <a:off x="746025" y="4010095"/>
            <a:ext cx="2479680" cy="369332"/>
          </a:xfrm>
          <a:prstGeom prst="rect">
            <a:avLst/>
          </a:prstGeom>
          <a:noFill/>
        </p:spPr>
        <p:txBody>
          <a:bodyPr wrap="square" rtlCol="0">
            <a:spAutoFit/>
          </a:bodyPr>
          <a:lstStyle/>
          <a:p>
            <a:pPr algn="ctr"/>
            <a:r>
              <a:rPr lang="en-CA" dirty="0"/>
              <a:t>Golgi Tendon Organ</a:t>
            </a:r>
          </a:p>
        </p:txBody>
      </p:sp>
      <p:sp>
        <p:nvSpPr>
          <p:cNvPr id="15" name="TextBox 14">
            <a:extLst>
              <a:ext uri="{FF2B5EF4-FFF2-40B4-BE49-F238E27FC236}">
                <a16:creationId xmlns:a16="http://schemas.microsoft.com/office/drawing/2014/main" id="{F3B4C414-15C5-4997-A0A6-5C5C48B00833}"/>
              </a:ext>
            </a:extLst>
          </p:cNvPr>
          <p:cNvSpPr txBox="1"/>
          <p:nvPr/>
        </p:nvSpPr>
        <p:spPr>
          <a:xfrm>
            <a:off x="7055374" y="1114169"/>
            <a:ext cx="1440160" cy="646331"/>
          </a:xfrm>
          <a:prstGeom prst="rect">
            <a:avLst/>
          </a:prstGeom>
          <a:noFill/>
        </p:spPr>
        <p:txBody>
          <a:bodyPr wrap="square" rtlCol="0">
            <a:spAutoFit/>
          </a:bodyPr>
          <a:lstStyle/>
          <a:p>
            <a:r>
              <a:rPr lang="en-CA" dirty="0"/>
              <a:t>Gamma Motor Units</a:t>
            </a:r>
          </a:p>
        </p:txBody>
      </p:sp>
      <p:sp>
        <p:nvSpPr>
          <p:cNvPr id="16" name="TextBox 15">
            <a:extLst>
              <a:ext uri="{FF2B5EF4-FFF2-40B4-BE49-F238E27FC236}">
                <a16:creationId xmlns:a16="http://schemas.microsoft.com/office/drawing/2014/main" id="{FD0D74DF-A6E3-4F34-B028-CC6D019B8E81}"/>
              </a:ext>
            </a:extLst>
          </p:cNvPr>
          <p:cNvSpPr txBox="1"/>
          <p:nvPr/>
        </p:nvSpPr>
        <p:spPr>
          <a:xfrm>
            <a:off x="8976562" y="2140708"/>
            <a:ext cx="1440160" cy="646331"/>
          </a:xfrm>
          <a:prstGeom prst="rect">
            <a:avLst/>
          </a:prstGeom>
          <a:noFill/>
        </p:spPr>
        <p:txBody>
          <a:bodyPr wrap="square" rtlCol="0">
            <a:spAutoFit/>
          </a:bodyPr>
          <a:lstStyle/>
          <a:p>
            <a:r>
              <a:rPr lang="en-CA" dirty="0"/>
              <a:t>1a afferent neuron</a:t>
            </a:r>
          </a:p>
        </p:txBody>
      </p:sp>
      <p:sp>
        <p:nvSpPr>
          <p:cNvPr id="17" name="TextBox 16">
            <a:extLst>
              <a:ext uri="{FF2B5EF4-FFF2-40B4-BE49-F238E27FC236}">
                <a16:creationId xmlns:a16="http://schemas.microsoft.com/office/drawing/2014/main" id="{EB07D498-DAC8-4761-8F6E-79E85BF1709D}"/>
              </a:ext>
            </a:extLst>
          </p:cNvPr>
          <p:cNvSpPr txBox="1"/>
          <p:nvPr/>
        </p:nvSpPr>
        <p:spPr>
          <a:xfrm>
            <a:off x="5615214" y="4293295"/>
            <a:ext cx="1440160" cy="646331"/>
          </a:xfrm>
          <a:prstGeom prst="rect">
            <a:avLst/>
          </a:prstGeom>
          <a:solidFill>
            <a:schemeClr val="bg1"/>
          </a:solidFill>
        </p:spPr>
        <p:txBody>
          <a:bodyPr wrap="square" rtlCol="0">
            <a:spAutoFit/>
          </a:bodyPr>
          <a:lstStyle/>
          <a:p>
            <a:r>
              <a:rPr lang="en-CA" dirty="0"/>
              <a:t>Intrafusal muscle</a:t>
            </a:r>
          </a:p>
        </p:txBody>
      </p:sp>
      <p:cxnSp>
        <p:nvCxnSpPr>
          <p:cNvPr id="6" name="Straight Arrow Connector 5">
            <a:extLst>
              <a:ext uri="{FF2B5EF4-FFF2-40B4-BE49-F238E27FC236}">
                <a16:creationId xmlns:a16="http://schemas.microsoft.com/office/drawing/2014/main" id="{8512E3D0-2DA3-4242-88A0-6EED221E1670}"/>
              </a:ext>
            </a:extLst>
          </p:cNvPr>
          <p:cNvCxnSpPr/>
          <p:nvPr/>
        </p:nvCxnSpPr>
        <p:spPr>
          <a:xfrm>
            <a:off x="6573328" y="4649853"/>
            <a:ext cx="120212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0DDE27DE-5948-463C-8028-BB8F0FE497CA}"/>
              </a:ext>
            </a:extLst>
          </p:cNvPr>
          <p:cNvCxnSpPr>
            <a:cxnSpLocks/>
          </p:cNvCxnSpPr>
          <p:nvPr/>
        </p:nvCxnSpPr>
        <p:spPr>
          <a:xfrm>
            <a:off x="7833199" y="1692780"/>
            <a:ext cx="534424" cy="44341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158450A4-B110-4BE4-AF4B-30A5DAD9757C}"/>
              </a:ext>
            </a:extLst>
          </p:cNvPr>
          <p:cNvCxnSpPr>
            <a:cxnSpLocks/>
          </p:cNvCxnSpPr>
          <p:nvPr/>
        </p:nvCxnSpPr>
        <p:spPr>
          <a:xfrm>
            <a:off x="7842925" y="1689835"/>
            <a:ext cx="854666" cy="231368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60FF6FD6-DECA-48DB-8118-7FA32B2DC93F}"/>
              </a:ext>
            </a:extLst>
          </p:cNvPr>
          <p:cNvCxnSpPr>
            <a:cxnSpLocks/>
            <a:stCxn id="12" idx="1"/>
          </p:cNvCxnSpPr>
          <p:nvPr/>
        </p:nvCxnSpPr>
        <p:spPr>
          <a:xfrm flipH="1" flipV="1">
            <a:off x="7847462" y="3910766"/>
            <a:ext cx="707104" cy="62417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58BFC2A8-C2F6-4ACD-BDFD-8460F09AB909}"/>
              </a:ext>
            </a:extLst>
          </p:cNvPr>
          <p:cNvCxnSpPr>
            <a:cxnSpLocks/>
          </p:cNvCxnSpPr>
          <p:nvPr/>
        </p:nvCxnSpPr>
        <p:spPr>
          <a:xfrm flipH="1">
            <a:off x="8554566" y="2463873"/>
            <a:ext cx="421996" cy="46240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D7847810-A81B-42BF-B052-37BEE91552CD}"/>
              </a:ext>
            </a:extLst>
          </p:cNvPr>
          <p:cNvCxnSpPr>
            <a:cxnSpLocks/>
          </p:cNvCxnSpPr>
          <p:nvPr/>
        </p:nvCxnSpPr>
        <p:spPr>
          <a:xfrm flipH="1">
            <a:off x="4958697" y="1932399"/>
            <a:ext cx="656517" cy="70297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9D1E88C8-5257-49D9-A945-C937A98D4362}"/>
              </a:ext>
            </a:extLst>
          </p:cNvPr>
          <p:cNvCxnSpPr>
            <a:cxnSpLocks/>
          </p:cNvCxnSpPr>
          <p:nvPr/>
        </p:nvCxnSpPr>
        <p:spPr>
          <a:xfrm>
            <a:off x="6690146" y="1887646"/>
            <a:ext cx="615649" cy="58479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AF92BEE0-9F23-4D36-916F-B0D3C1EEBECD}"/>
              </a:ext>
            </a:extLst>
          </p:cNvPr>
          <p:cNvCxnSpPr>
            <a:cxnSpLocks/>
          </p:cNvCxnSpPr>
          <p:nvPr/>
        </p:nvCxnSpPr>
        <p:spPr>
          <a:xfrm>
            <a:off x="2999117" y="4189778"/>
            <a:ext cx="1167441" cy="74984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8E47D718-DA02-45CF-9623-E7D63523BD37}"/>
              </a:ext>
            </a:extLst>
          </p:cNvPr>
          <p:cNvCxnSpPr>
            <a:cxnSpLocks/>
          </p:cNvCxnSpPr>
          <p:nvPr/>
        </p:nvCxnSpPr>
        <p:spPr>
          <a:xfrm>
            <a:off x="2402019" y="5220238"/>
            <a:ext cx="1915648"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956337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Muscle Spindle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9" name="Content Placeholder 4">
            <a:extLst>
              <a:ext uri="{FF2B5EF4-FFF2-40B4-BE49-F238E27FC236}">
                <a16:creationId xmlns:a16="http://schemas.microsoft.com/office/drawing/2014/main" id="{63136C10-B184-41BA-808F-EBC4D3D024A9}"/>
              </a:ext>
            </a:extLst>
          </p:cNvPr>
          <p:cNvSpPr>
            <a:spLocks noGrp="1"/>
          </p:cNvSpPr>
          <p:nvPr>
            <p:ph idx="1"/>
          </p:nvPr>
        </p:nvSpPr>
        <p:spPr>
          <a:xfrm>
            <a:off x="838201" y="1374194"/>
            <a:ext cx="5627590" cy="4564976"/>
          </a:xfrm>
        </p:spPr>
        <p:txBody>
          <a:bodyPr>
            <a:normAutofit/>
          </a:bodyPr>
          <a:lstStyle/>
          <a:p>
            <a:r>
              <a:rPr lang="en-US" sz="2600" dirty="0">
                <a:solidFill>
                  <a:srgbClr val="FF0000"/>
                </a:solidFill>
              </a:rPr>
              <a:t>Stretching</a:t>
            </a:r>
            <a:r>
              <a:rPr lang="en-US" sz="2600" dirty="0"/>
              <a:t> of muscle spindle/intrafusal muscle fiber</a:t>
            </a:r>
          </a:p>
          <a:p>
            <a:r>
              <a:rPr lang="en-US" sz="2600" dirty="0"/>
              <a:t>Info sent from muscle spindles to CNS via </a:t>
            </a:r>
            <a:r>
              <a:rPr lang="en-US" sz="2600" dirty="0">
                <a:solidFill>
                  <a:srgbClr val="FF0000"/>
                </a:solidFill>
              </a:rPr>
              <a:t>1a afferent </a:t>
            </a:r>
            <a:r>
              <a:rPr lang="en-US" sz="2600" dirty="0"/>
              <a:t>neurons</a:t>
            </a:r>
          </a:p>
          <a:p>
            <a:r>
              <a:rPr lang="en-US" sz="2600" dirty="0"/>
              <a:t>CNS processes info</a:t>
            </a:r>
          </a:p>
          <a:p>
            <a:r>
              <a:rPr lang="en-US" sz="2600" dirty="0">
                <a:solidFill>
                  <a:srgbClr val="FF0000"/>
                </a:solidFill>
              </a:rPr>
              <a:t>Alpha motor neuron </a:t>
            </a:r>
            <a:r>
              <a:rPr lang="en-US" sz="2600" dirty="0"/>
              <a:t>causes extrafusal muscle fiber contraction</a:t>
            </a:r>
          </a:p>
          <a:p>
            <a:r>
              <a:rPr lang="en-US" sz="2600" dirty="0">
                <a:solidFill>
                  <a:srgbClr val="FF0000"/>
                </a:solidFill>
              </a:rPr>
              <a:t>Gamma motor neuron </a:t>
            </a:r>
            <a:r>
              <a:rPr lang="en-US" sz="2600" dirty="0"/>
              <a:t>causes intrafusal fiber contraction</a:t>
            </a:r>
          </a:p>
          <a:p>
            <a:endParaRPr lang="en-US" sz="2600" dirty="0"/>
          </a:p>
          <a:p>
            <a:endParaRPr lang="en-US" sz="2600" dirty="0"/>
          </a:p>
        </p:txBody>
      </p:sp>
      <p:pic>
        <p:nvPicPr>
          <p:cNvPr id="10" name="Picture 9">
            <a:extLst>
              <a:ext uri="{FF2B5EF4-FFF2-40B4-BE49-F238E27FC236}">
                <a16:creationId xmlns:a16="http://schemas.microsoft.com/office/drawing/2014/main" id="{8744F77D-90CA-4484-8998-B3C306933ADA}"/>
              </a:ext>
            </a:extLst>
          </p:cNvPr>
          <p:cNvPicPr>
            <a:picLocks noChangeAspect="1"/>
          </p:cNvPicPr>
          <p:nvPr/>
        </p:nvPicPr>
        <p:blipFill rotWithShape="1">
          <a:blip r:embed="rId3"/>
          <a:srcRect r="9956"/>
          <a:stretch/>
        </p:blipFill>
        <p:spPr>
          <a:xfrm>
            <a:off x="6465791" y="1414087"/>
            <a:ext cx="5132560" cy="4029826"/>
          </a:xfrm>
          <a:prstGeom prst="rect">
            <a:avLst/>
          </a:prstGeom>
        </p:spPr>
      </p:pic>
    </p:spTree>
    <p:extLst>
      <p:ext uri="{BB962C8B-B14F-4D97-AF65-F5344CB8AC3E}">
        <p14:creationId xmlns:p14="http://schemas.microsoft.com/office/powerpoint/2010/main" val="68274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Chapter Overview</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Font typeface="+mj-lt"/>
              <a:buAutoNum type="arabicPeriod"/>
            </a:pPr>
            <a:r>
              <a:rPr lang="en-US" sz="3200" dirty="0"/>
              <a:t>Homeostasis</a:t>
            </a:r>
          </a:p>
          <a:p>
            <a:pPr marL="514350" indent="-514350">
              <a:buFont typeface="+mj-lt"/>
              <a:buAutoNum type="arabicPeriod"/>
            </a:pPr>
            <a:r>
              <a:rPr lang="en-US" sz="3200" dirty="0"/>
              <a:t>Cell membrane and compartments</a:t>
            </a:r>
          </a:p>
          <a:p>
            <a:pPr marL="514350" indent="-514350">
              <a:buFont typeface="+mj-lt"/>
              <a:buAutoNum type="arabicPeriod"/>
            </a:pPr>
            <a:r>
              <a:rPr lang="en-US" sz="3200" dirty="0"/>
              <a:t>Diffusion and transport</a:t>
            </a:r>
          </a:p>
          <a:p>
            <a:pPr marL="514350" indent="-514350">
              <a:buFont typeface="+mj-lt"/>
              <a:buAutoNum type="arabicPeriod"/>
            </a:pPr>
            <a:r>
              <a:rPr lang="en-US" sz="3200" dirty="0"/>
              <a:t>Osmosis and tonicity</a:t>
            </a:r>
          </a:p>
          <a:p>
            <a:pPr marL="514350" indent="-514350">
              <a:buFont typeface="+mj-lt"/>
              <a:buAutoNum type="arabicPeriod"/>
            </a:pPr>
            <a:r>
              <a:rPr lang="en-US" sz="3200" dirty="0"/>
              <a:t>Action potential</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085844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Golgi Tendon Organ</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523058" y="1376788"/>
            <a:ext cx="5060101" cy="4211609"/>
          </a:xfrm>
        </p:spPr>
        <p:txBody>
          <a:bodyPr>
            <a:normAutofit/>
          </a:bodyPr>
          <a:lstStyle/>
          <a:p>
            <a:r>
              <a:rPr lang="en-US" dirty="0">
                <a:solidFill>
                  <a:srgbClr val="FF0000"/>
                </a:solidFill>
              </a:rPr>
              <a:t>Golgi tendon organ </a:t>
            </a:r>
            <a:r>
              <a:rPr lang="en-US" dirty="0"/>
              <a:t>links muscle and tendon</a:t>
            </a:r>
          </a:p>
          <a:p>
            <a:r>
              <a:rPr lang="en-US" dirty="0"/>
              <a:t>Collagen fibers woven around sensory receptors</a:t>
            </a:r>
          </a:p>
          <a:p>
            <a:r>
              <a:rPr lang="en-US" dirty="0"/>
              <a:t>Increase in </a:t>
            </a:r>
            <a:r>
              <a:rPr lang="en-US" dirty="0">
                <a:solidFill>
                  <a:srgbClr val="FF0000"/>
                </a:solidFill>
              </a:rPr>
              <a:t>tension</a:t>
            </a:r>
            <a:r>
              <a:rPr lang="en-US" dirty="0"/>
              <a:t> causes collagen contraction around sensory receptor, which sends info to CNS via </a:t>
            </a:r>
            <a:r>
              <a:rPr lang="en-US" dirty="0">
                <a:solidFill>
                  <a:srgbClr val="FF0000"/>
                </a:solidFill>
              </a:rPr>
              <a:t>1b</a:t>
            </a:r>
            <a:r>
              <a:rPr lang="en-US" dirty="0"/>
              <a:t> </a:t>
            </a:r>
            <a:r>
              <a:rPr lang="en-US" dirty="0">
                <a:solidFill>
                  <a:srgbClr val="FF0000"/>
                </a:solidFill>
              </a:rPr>
              <a:t>afferent</a:t>
            </a:r>
            <a:r>
              <a:rPr lang="en-US" dirty="0"/>
              <a:t> </a:t>
            </a:r>
            <a:r>
              <a:rPr lang="en-US" dirty="0">
                <a:solidFill>
                  <a:srgbClr val="FF0000"/>
                </a:solidFill>
              </a:rPr>
              <a:t>neuron</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8" name="Picture 7">
            <a:extLst>
              <a:ext uri="{FF2B5EF4-FFF2-40B4-BE49-F238E27FC236}">
                <a16:creationId xmlns:a16="http://schemas.microsoft.com/office/drawing/2014/main" id="{0915EC18-19E9-4E87-B7B7-C27E11E75B65}"/>
              </a:ext>
            </a:extLst>
          </p:cNvPr>
          <p:cNvPicPr>
            <a:picLocks noChangeAspect="1"/>
          </p:cNvPicPr>
          <p:nvPr/>
        </p:nvPicPr>
        <p:blipFill>
          <a:blip r:embed="rId3"/>
          <a:stretch>
            <a:fillRect/>
          </a:stretch>
        </p:blipFill>
        <p:spPr>
          <a:xfrm>
            <a:off x="5583159" y="1816963"/>
            <a:ext cx="6473582" cy="3224074"/>
          </a:xfrm>
          <a:prstGeom prst="rect">
            <a:avLst/>
          </a:prstGeom>
        </p:spPr>
      </p:pic>
    </p:spTree>
    <p:extLst>
      <p:ext uri="{BB962C8B-B14F-4D97-AF65-F5344CB8AC3E}">
        <p14:creationId xmlns:p14="http://schemas.microsoft.com/office/powerpoint/2010/main" val="21626821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Reflexes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523058" y="1376788"/>
            <a:ext cx="11105350" cy="4211609"/>
          </a:xfrm>
        </p:spPr>
        <p:txBody>
          <a:bodyPr>
            <a:normAutofit lnSpcReduction="10000"/>
          </a:bodyPr>
          <a:lstStyle/>
          <a:p>
            <a:r>
              <a:rPr lang="en-US" dirty="0">
                <a:solidFill>
                  <a:srgbClr val="FF0000"/>
                </a:solidFill>
              </a:rPr>
              <a:t>Reflex</a:t>
            </a:r>
            <a:r>
              <a:rPr lang="en-US" dirty="0"/>
              <a:t>: involuntary response to a stimulus which requires the integrity of the nervous system</a:t>
            </a:r>
          </a:p>
          <a:p>
            <a:r>
              <a:rPr lang="en-US" dirty="0">
                <a:solidFill>
                  <a:srgbClr val="FF0000"/>
                </a:solidFill>
              </a:rPr>
              <a:t>Reflex arc involves</a:t>
            </a:r>
            <a:r>
              <a:rPr lang="en-US" dirty="0"/>
              <a:t>: Receptor →Afferent neuron →Synapse →Motor neuron → Effector</a:t>
            </a:r>
          </a:p>
          <a:p>
            <a:r>
              <a:rPr lang="en-US" dirty="0">
                <a:solidFill>
                  <a:srgbClr val="FF0000"/>
                </a:solidFill>
              </a:rPr>
              <a:t>Monosynaptic reflex</a:t>
            </a:r>
            <a:r>
              <a:rPr lang="en-US" dirty="0"/>
              <a:t>: Pathway in a reflex arc that contains only 1 synapse (ex: stretch reflex)</a:t>
            </a:r>
          </a:p>
          <a:p>
            <a:r>
              <a:rPr lang="en-US" dirty="0">
                <a:solidFill>
                  <a:srgbClr val="FF0000"/>
                </a:solidFill>
              </a:rPr>
              <a:t>Polysynaptic reflex</a:t>
            </a:r>
            <a:r>
              <a:rPr lang="en-US" dirty="0"/>
              <a:t>: Pathway in a reflex arc that contains more than 1 synapse (ex: withdrawal reflex)</a:t>
            </a:r>
          </a:p>
          <a:p>
            <a:r>
              <a:rPr lang="en-US" dirty="0">
                <a:solidFill>
                  <a:srgbClr val="FF0000"/>
                </a:solidFill>
              </a:rPr>
              <a:t>Reciprocal Innervation</a:t>
            </a:r>
            <a:r>
              <a:rPr lang="en-US" dirty="0"/>
              <a:t>: Contraction of a muscle is accompanied by simultaneous inhibition of antagonistic muscle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42381112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Stretch Reflex</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3" name="Picture 2">
            <a:extLst>
              <a:ext uri="{FF2B5EF4-FFF2-40B4-BE49-F238E27FC236}">
                <a16:creationId xmlns:a16="http://schemas.microsoft.com/office/drawing/2014/main" id="{962B4EF2-E0C3-43A8-B9E0-3E0079F51152}"/>
              </a:ext>
            </a:extLst>
          </p:cNvPr>
          <p:cNvPicPr>
            <a:picLocks noChangeAspect="1"/>
          </p:cNvPicPr>
          <p:nvPr/>
        </p:nvPicPr>
        <p:blipFill>
          <a:blip r:embed="rId3"/>
          <a:stretch>
            <a:fillRect/>
          </a:stretch>
        </p:blipFill>
        <p:spPr>
          <a:xfrm>
            <a:off x="1359649" y="1297577"/>
            <a:ext cx="9472701" cy="4044444"/>
          </a:xfrm>
          <a:prstGeom prst="rect">
            <a:avLst/>
          </a:prstGeom>
        </p:spPr>
      </p:pic>
    </p:spTree>
    <p:extLst>
      <p:ext uri="{BB962C8B-B14F-4D97-AF65-F5344CB8AC3E}">
        <p14:creationId xmlns:p14="http://schemas.microsoft.com/office/powerpoint/2010/main" val="21411901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Patellar Tendon Reflex</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9" name="Content Placeholder 4">
            <a:extLst>
              <a:ext uri="{FF2B5EF4-FFF2-40B4-BE49-F238E27FC236}">
                <a16:creationId xmlns:a16="http://schemas.microsoft.com/office/drawing/2014/main" id="{63136C10-B184-41BA-808F-EBC4D3D024A9}"/>
              </a:ext>
            </a:extLst>
          </p:cNvPr>
          <p:cNvSpPr>
            <a:spLocks noGrp="1"/>
          </p:cNvSpPr>
          <p:nvPr>
            <p:ph idx="1"/>
          </p:nvPr>
        </p:nvSpPr>
        <p:spPr>
          <a:xfrm>
            <a:off x="838200" y="1374194"/>
            <a:ext cx="6756133" cy="4352838"/>
          </a:xfrm>
        </p:spPr>
        <p:txBody>
          <a:bodyPr>
            <a:normAutofit fontScale="85000" lnSpcReduction="20000"/>
          </a:bodyPr>
          <a:lstStyle/>
          <a:p>
            <a:pPr marL="514350" indent="-514350">
              <a:buFont typeface="+mj-lt"/>
              <a:buAutoNum type="arabicPeriod"/>
            </a:pPr>
            <a:r>
              <a:rPr lang="en-US" sz="2600" dirty="0"/>
              <a:t>Tapping patellar tendon stretches quadriceps femoris (extensor muscle)</a:t>
            </a:r>
          </a:p>
          <a:p>
            <a:pPr marL="514350" indent="-514350">
              <a:buFont typeface="+mj-lt"/>
              <a:buAutoNum type="arabicPeriod"/>
            </a:pPr>
            <a:r>
              <a:rPr lang="en-US" sz="2600" dirty="0"/>
              <a:t>Muscle spindle in quadriceps femoris stretches, activating 1a afferent to fire action potentials.</a:t>
            </a:r>
          </a:p>
          <a:p>
            <a:pPr marL="514350" indent="-514350">
              <a:buFont typeface="+mj-lt"/>
              <a:buAutoNum type="arabicPeriod"/>
            </a:pPr>
            <a:r>
              <a:rPr lang="en-US" sz="2600" dirty="0"/>
              <a:t>1a afferent directly synapses (monosynaptic) on alpha motor neuron to quadriceps femoris – muscle contracts and lower leg swings forward.</a:t>
            </a:r>
          </a:p>
          <a:p>
            <a:pPr marL="514350" indent="-514350">
              <a:buFont typeface="+mj-lt"/>
              <a:buAutoNum type="arabicPeriod"/>
            </a:pPr>
            <a:r>
              <a:rPr lang="en-US" sz="2600" dirty="0"/>
              <a:t>Collateral from the 1a afferent also excites an inhibitory interneuron in the spinal cord.</a:t>
            </a:r>
          </a:p>
          <a:p>
            <a:pPr marL="514350" indent="-514350">
              <a:buFont typeface="+mj-lt"/>
              <a:buAutoNum type="arabicPeriod"/>
            </a:pPr>
            <a:r>
              <a:rPr lang="en-US" sz="2600" dirty="0"/>
              <a:t>Inhibitory interneuron inhibits alpha motor neuron to antagonistic (Hamstring) muscle. The hamstring is a flexor muscle.</a:t>
            </a:r>
          </a:p>
          <a:p>
            <a:pPr marL="514350" indent="-514350">
              <a:buFont typeface="+mj-lt"/>
              <a:buAutoNum type="arabicPeriod"/>
            </a:pPr>
            <a:r>
              <a:rPr lang="en-US" sz="2600" dirty="0"/>
              <a:t>Antagonistic muscle relaxes (reciprocal innervation (inhibition) so leg can extend and swing out.</a:t>
            </a:r>
          </a:p>
          <a:p>
            <a:pPr marL="514350" indent="-514350">
              <a:buFont typeface="+mj-lt"/>
              <a:buAutoNum type="arabicPeriod"/>
            </a:pPr>
            <a:endParaRPr lang="en-US" sz="2600" dirty="0"/>
          </a:p>
          <a:p>
            <a:pPr marL="0" indent="0">
              <a:buNone/>
            </a:pPr>
            <a:endParaRPr lang="en-US" sz="2600" dirty="0"/>
          </a:p>
          <a:p>
            <a:pPr marL="0" indent="0">
              <a:buNone/>
            </a:pPr>
            <a:endParaRPr lang="en-US" sz="2600" dirty="0"/>
          </a:p>
          <a:p>
            <a:endParaRPr lang="en-US" sz="2600" dirty="0"/>
          </a:p>
        </p:txBody>
      </p:sp>
      <p:pic>
        <p:nvPicPr>
          <p:cNvPr id="3" name="Picture 2">
            <a:extLst>
              <a:ext uri="{FF2B5EF4-FFF2-40B4-BE49-F238E27FC236}">
                <a16:creationId xmlns:a16="http://schemas.microsoft.com/office/drawing/2014/main" id="{C62A551D-BF50-4003-91B5-DE41B0C77DC8}"/>
              </a:ext>
            </a:extLst>
          </p:cNvPr>
          <p:cNvPicPr>
            <a:picLocks noChangeAspect="1"/>
          </p:cNvPicPr>
          <p:nvPr/>
        </p:nvPicPr>
        <p:blipFill>
          <a:blip r:embed="rId3"/>
          <a:stretch>
            <a:fillRect/>
          </a:stretch>
        </p:blipFill>
        <p:spPr>
          <a:xfrm>
            <a:off x="7540170" y="1374194"/>
            <a:ext cx="4651830" cy="3971219"/>
          </a:xfrm>
          <a:prstGeom prst="rect">
            <a:avLst/>
          </a:prstGeom>
        </p:spPr>
      </p:pic>
    </p:spTree>
    <p:extLst>
      <p:ext uri="{BB962C8B-B14F-4D97-AF65-F5344CB8AC3E}">
        <p14:creationId xmlns:p14="http://schemas.microsoft.com/office/powerpoint/2010/main" val="24061168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normAutofit/>
          </a:bodyPr>
          <a:lstStyle/>
          <a:p>
            <a:r>
              <a:rPr lang="en-US" sz="4400" b="1" dirty="0">
                <a:solidFill>
                  <a:srgbClr val="4F2683"/>
                </a:solidFill>
                <a:latin typeface="+mn-lt"/>
              </a:rPr>
              <a:t>Motor Physiology: The Cerebellum and Basal Ganglia </a:t>
            </a:r>
            <a:endParaRPr lang="en-CA" sz="5400"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5" name="Subtitle 2">
            <a:extLst>
              <a:ext uri="{FF2B5EF4-FFF2-40B4-BE49-F238E27FC236}">
                <a16:creationId xmlns:a16="http://schemas.microsoft.com/office/drawing/2014/main" id="{41E30B57-141A-42DC-B419-BCFCDB3A5338}"/>
              </a:ext>
            </a:extLst>
          </p:cNvPr>
          <p:cNvSpPr>
            <a:spLocks noGrp="1"/>
          </p:cNvSpPr>
          <p:nvPr>
            <p:ph type="subTitle" idx="1"/>
          </p:nvPr>
        </p:nvSpPr>
        <p:spPr>
          <a:xfrm>
            <a:off x="1828800" y="3886200"/>
            <a:ext cx="8534400" cy="1752600"/>
          </a:xfrm>
        </p:spPr>
        <p:txBody>
          <a:bodyPr>
            <a:normAutofit/>
          </a:bodyPr>
          <a:lstStyle/>
          <a:p>
            <a:r>
              <a:rPr lang="en-US" sz="2800" dirty="0"/>
              <a:t>Chapter 3: Dr. </a:t>
            </a:r>
            <a:r>
              <a:rPr lang="en-US" sz="2800" dirty="0" err="1"/>
              <a:t>Everling</a:t>
            </a:r>
            <a:endParaRPr lang="en-US" sz="2800" dirty="0"/>
          </a:p>
        </p:txBody>
      </p:sp>
    </p:spTree>
    <p:extLst>
      <p:ext uri="{BB962C8B-B14F-4D97-AF65-F5344CB8AC3E}">
        <p14:creationId xmlns:p14="http://schemas.microsoft.com/office/powerpoint/2010/main" val="22217589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The Cerebellum</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9" name="Content Placeholder 4">
            <a:extLst>
              <a:ext uri="{FF2B5EF4-FFF2-40B4-BE49-F238E27FC236}">
                <a16:creationId xmlns:a16="http://schemas.microsoft.com/office/drawing/2014/main" id="{63136C10-B184-41BA-808F-EBC4D3D024A9}"/>
              </a:ext>
            </a:extLst>
          </p:cNvPr>
          <p:cNvSpPr>
            <a:spLocks noGrp="1"/>
          </p:cNvSpPr>
          <p:nvPr>
            <p:ph idx="1"/>
          </p:nvPr>
        </p:nvSpPr>
        <p:spPr>
          <a:xfrm>
            <a:off x="838201" y="1374194"/>
            <a:ext cx="5627590" cy="4564976"/>
          </a:xfrm>
        </p:spPr>
        <p:txBody>
          <a:bodyPr>
            <a:normAutofit/>
          </a:bodyPr>
          <a:lstStyle/>
          <a:p>
            <a:r>
              <a:rPr lang="en-US" sz="2600" dirty="0">
                <a:solidFill>
                  <a:srgbClr val="FF0000"/>
                </a:solidFill>
              </a:rPr>
              <a:t>Function</a:t>
            </a:r>
            <a:r>
              <a:rPr lang="en-US" sz="2600" dirty="0"/>
              <a:t>: evaluates difference between intended and actual movement action</a:t>
            </a:r>
          </a:p>
          <a:p>
            <a:r>
              <a:rPr lang="en-US" sz="2600" dirty="0"/>
              <a:t>Cortex, brain stem and spinal cord send signals </a:t>
            </a:r>
            <a:r>
              <a:rPr lang="en-US" sz="2600" dirty="0">
                <a:solidFill>
                  <a:srgbClr val="FF0000"/>
                </a:solidFill>
              </a:rPr>
              <a:t>TOWARDS</a:t>
            </a:r>
          </a:p>
          <a:p>
            <a:r>
              <a:rPr lang="en-US" sz="2600" dirty="0"/>
              <a:t>Cerebellum sends signals </a:t>
            </a:r>
            <a:r>
              <a:rPr lang="en-US" sz="2600" dirty="0">
                <a:solidFill>
                  <a:srgbClr val="FF0000"/>
                </a:solidFill>
              </a:rPr>
              <a:t>BACK</a:t>
            </a:r>
            <a:r>
              <a:rPr lang="en-US" sz="2600" dirty="0"/>
              <a:t>, however these can be modified for motor learning</a:t>
            </a:r>
          </a:p>
          <a:p>
            <a:endParaRPr lang="en-US" sz="2600" dirty="0"/>
          </a:p>
        </p:txBody>
      </p:sp>
      <p:pic>
        <p:nvPicPr>
          <p:cNvPr id="3" name="Picture 2">
            <a:extLst>
              <a:ext uri="{FF2B5EF4-FFF2-40B4-BE49-F238E27FC236}">
                <a16:creationId xmlns:a16="http://schemas.microsoft.com/office/drawing/2014/main" id="{62B7FACF-D462-4E9D-B3A7-CE11BFC0BE36}"/>
              </a:ext>
            </a:extLst>
          </p:cNvPr>
          <p:cNvPicPr>
            <a:picLocks noChangeAspect="1"/>
          </p:cNvPicPr>
          <p:nvPr/>
        </p:nvPicPr>
        <p:blipFill>
          <a:blip r:embed="rId3"/>
          <a:stretch>
            <a:fillRect/>
          </a:stretch>
        </p:blipFill>
        <p:spPr>
          <a:xfrm>
            <a:off x="7943862" y="1297577"/>
            <a:ext cx="3685644" cy="3318826"/>
          </a:xfrm>
          <a:prstGeom prst="rect">
            <a:avLst/>
          </a:prstGeom>
        </p:spPr>
      </p:pic>
    </p:spTree>
    <p:extLst>
      <p:ext uri="{BB962C8B-B14F-4D97-AF65-F5344CB8AC3E}">
        <p14:creationId xmlns:p14="http://schemas.microsoft.com/office/powerpoint/2010/main" val="1107328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The Cerebellum Circuit</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9" name="Content Placeholder 4">
            <a:extLst>
              <a:ext uri="{FF2B5EF4-FFF2-40B4-BE49-F238E27FC236}">
                <a16:creationId xmlns:a16="http://schemas.microsoft.com/office/drawing/2014/main" id="{63136C10-B184-41BA-808F-EBC4D3D024A9}"/>
              </a:ext>
            </a:extLst>
          </p:cNvPr>
          <p:cNvSpPr>
            <a:spLocks noGrp="1"/>
          </p:cNvSpPr>
          <p:nvPr>
            <p:ph idx="1"/>
          </p:nvPr>
        </p:nvSpPr>
        <p:spPr>
          <a:xfrm>
            <a:off x="838201" y="1374194"/>
            <a:ext cx="5627590" cy="4564976"/>
          </a:xfrm>
        </p:spPr>
        <p:txBody>
          <a:bodyPr>
            <a:normAutofit/>
          </a:bodyPr>
          <a:lstStyle/>
          <a:p>
            <a:pPr marL="0" indent="0">
              <a:buNone/>
            </a:pPr>
            <a:r>
              <a:rPr lang="en-US" sz="2600" dirty="0"/>
              <a:t>Two inputs:</a:t>
            </a:r>
          </a:p>
          <a:p>
            <a:pPr lvl="1"/>
            <a:r>
              <a:rPr lang="en-US" sz="2200" dirty="0">
                <a:solidFill>
                  <a:srgbClr val="FF0000"/>
                </a:solidFill>
              </a:rPr>
              <a:t>Mossy fibers</a:t>
            </a:r>
            <a:r>
              <a:rPr lang="en-US" sz="2200" dirty="0"/>
              <a:t>: Synapse on granule cells.</a:t>
            </a:r>
          </a:p>
          <a:p>
            <a:pPr lvl="2"/>
            <a:r>
              <a:rPr lang="en-US" sz="1800" dirty="0"/>
              <a:t>Axons of granule cells form parallel fibers which synapse on Purkinje cells</a:t>
            </a:r>
          </a:p>
          <a:p>
            <a:pPr lvl="1"/>
            <a:r>
              <a:rPr lang="en-US" sz="2200" dirty="0">
                <a:solidFill>
                  <a:srgbClr val="FF0000"/>
                </a:solidFill>
              </a:rPr>
              <a:t>Climbing fibers</a:t>
            </a:r>
            <a:r>
              <a:rPr lang="en-US" sz="2200" dirty="0"/>
              <a:t>: Synapse directly on Purkinje cells.</a:t>
            </a:r>
          </a:p>
          <a:p>
            <a:r>
              <a:rPr lang="en-US" sz="2600" dirty="0"/>
              <a:t>Mossy and climbing fibers excite </a:t>
            </a:r>
            <a:r>
              <a:rPr lang="en-US" sz="2600" dirty="0" err="1"/>
              <a:t>Purkinjie</a:t>
            </a:r>
            <a:r>
              <a:rPr lang="en-US" sz="2600" dirty="0"/>
              <a:t> cells, which provide cerebellum output through inhibition</a:t>
            </a:r>
          </a:p>
          <a:p>
            <a:endParaRPr lang="en-US" sz="2600" dirty="0"/>
          </a:p>
        </p:txBody>
      </p:sp>
      <p:pic>
        <p:nvPicPr>
          <p:cNvPr id="7" name="fig9.jpg">
            <a:extLst>
              <a:ext uri="{FF2B5EF4-FFF2-40B4-BE49-F238E27FC236}">
                <a16:creationId xmlns:a16="http://schemas.microsoft.com/office/drawing/2014/main" id="{D5066047-CCB0-4471-B9CB-0DFF381D627D}"/>
              </a:ext>
            </a:extLst>
          </p:cNvPr>
          <p:cNvPicPr>
            <a:picLocks/>
          </p:cNvPicPr>
          <p:nvPr/>
        </p:nvPicPr>
        <p:blipFill>
          <a:blip r:embed="rId3"/>
          <a:stretch>
            <a:fillRect/>
          </a:stretch>
        </p:blipFill>
        <p:spPr>
          <a:xfrm>
            <a:off x="8448115" y="1255106"/>
            <a:ext cx="2905684" cy="3693829"/>
          </a:xfrm>
          <a:prstGeom prst="rect">
            <a:avLst/>
          </a:prstGeom>
          <a:ln w="12700">
            <a:miter lim="400000"/>
          </a:ln>
        </p:spPr>
      </p:pic>
    </p:spTree>
    <p:extLst>
      <p:ext uri="{BB962C8B-B14F-4D97-AF65-F5344CB8AC3E}">
        <p14:creationId xmlns:p14="http://schemas.microsoft.com/office/powerpoint/2010/main" val="26973491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The Basal Ganglia</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9" name="Content Placeholder 4">
            <a:extLst>
              <a:ext uri="{FF2B5EF4-FFF2-40B4-BE49-F238E27FC236}">
                <a16:creationId xmlns:a16="http://schemas.microsoft.com/office/drawing/2014/main" id="{63136C10-B184-41BA-808F-EBC4D3D024A9}"/>
              </a:ext>
            </a:extLst>
          </p:cNvPr>
          <p:cNvSpPr>
            <a:spLocks noGrp="1"/>
          </p:cNvSpPr>
          <p:nvPr>
            <p:ph idx="1"/>
          </p:nvPr>
        </p:nvSpPr>
        <p:spPr>
          <a:xfrm>
            <a:off x="838200" y="1374194"/>
            <a:ext cx="6717631" cy="4564976"/>
          </a:xfrm>
        </p:spPr>
        <p:txBody>
          <a:bodyPr>
            <a:normAutofit/>
          </a:bodyPr>
          <a:lstStyle/>
          <a:p>
            <a:r>
              <a:rPr lang="en-US" sz="2600" dirty="0">
                <a:solidFill>
                  <a:srgbClr val="FF0000"/>
                </a:solidFill>
              </a:rPr>
              <a:t>Function</a:t>
            </a:r>
            <a:r>
              <a:rPr lang="en-US" sz="2600" dirty="0"/>
              <a:t>: regulating and planning movements</a:t>
            </a:r>
          </a:p>
          <a:p>
            <a:r>
              <a:rPr lang="en-US" sz="2600" dirty="0"/>
              <a:t>Cortex send signals </a:t>
            </a:r>
            <a:r>
              <a:rPr lang="en-US" sz="2600" dirty="0">
                <a:solidFill>
                  <a:srgbClr val="FF0000"/>
                </a:solidFill>
              </a:rPr>
              <a:t>TOWARDS</a:t>
            </a:r>
          </a:p>
          <a:p>
            <a:r>
              <a:rPr lang="en-US" sz="2600" dirty="0"/>
              <a:t>Basal ganglia sends signals </a:t>
            </a:r>
            <a:r>
              <a:rPr lang="en-US" sz="2600" dirty="0">
                <a:solidFill>
                  <a:srgbClr val="FF0000"/>
                </a:solidFill>
              </a:rPr>
              <a:t>BACK </a:t>
            </a:r>
            <a:r>
              <a:rPr lang="en-US" sz="2600" dirty="0"/>
              <a:t>through the thalamus</a:t>
            </a:r>
          </a:p>
          <a:p>
            <a:pPr marL="0" indent="0">
              <a:buNone/>
            </a:pPr>
            <a:r>
              <a:rPr lang="en-US" sz="2600" dirty="0"/>
              <a:t>Two main functions</a:t>
            </a:r>
          </a:p>
          <a:p>
            <a:pPr marL="971550" lvl="1" indent="-514350">
              <a:buAutoNum type="arabicPeriod"/>
            </a:pPr>
            <a:r>
              <a:rPr lang="en-US" sz="2200" dirty="0"/>
              <a:t>Production of movement – </a:t>
            </a:r>
            <a:r>
              <a:rPr lang="en-US" sz="2200" dirty="0">
                <a:solidFill>
                  <a:srgbClr val="FF0000"/>
                </a:solidFill>
              </a:rPr>
              <a:t>direct pathway</a:t>
            </a:r>
          </a:p>
          <a:p>
            <a:pPr marL="971550" lvl="1" indent="-514350">
              <a:buAutoNum type="arabicPeriod"/>
            </a:pPr>
            <a:r>
              <a:rPr lang="en-US" sz="2200" dirty="0"/>
              <a:t>Inhibition of movement – </a:t>
            </a:r>
            <a:r>
              <a:rPr lang="en-US" sz="2200" dirty="0">
                <a:solidFill>
                  <a:srgbClr val="FF0000"/>
                </a:solidFill>
              </a:rPr>
              <a:t>indirect pathway</a:t>
            </a:r>
          </a:p>
          <a:p>
            <a:pPr marL="514350" indent="-514350">
              <a:buAutoNum type="arabicPeriod"/>
            </a:pPr>
            <a:endParaRPr lang="en-US" sz="2600" dirty="0"/>
          </a:p>
        </p:txBody>
      </p:sp>
      <p:pic>
        <p:nvPicPr>
          <p:cNvPr id="6" name="Picture 5">
            <a:extLst>
              <a:ext uri="{FF2B5EF4-FFF2-40B4-BE49-F238E27FC236}">
                <a16:creationId xmlns:a16="http://schemas.microsoft.com/office/drawing/2014/main" id="{66B12B70-B3D8-43F1-8597-DE961F90FC54}"/>
              </a:ext>
            </a:extLst>
          </p:cNvPr>
          <p:cNvPicPr>
            <a:picLocks noChangeAspect="1"/>
          </p:cNvPicPr>
          <p:nvPr/>
        </p:nvPicPr>
        <p:blipFill>
          <a:blip r:embed="rId3"/>
          <a:stretch>
            <a:fillRect/>
          </a:stretch>
        </p:blipFill>
        <p:spPr>
          <a:xfrm>
            <a:off x="8043544" y="1792183"/>
            <a:ext cx="3555716" cy="3273634"/>
          </a:xfrm>
          <a:prstGeom prst="rect">
            <a:avLst/>
          </a:prstGeom>
        </p:spPr>
      </p:pic>
    </p:spTree>
    <p:extLst>
      <p:ext uri="{BB962C8B-B14F-4D97-AF65-F5344CB8AC3E}">
        <p14:creationId xmlns:p14="http://schemas.microsoft.com/office/powerpoint/2010/main" val="30573694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Basal Ganglia Circuit</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9" name="Content Placeholder 4">
            <a:extLst>
              <a:ext uri="{FF2B5EF4-FFF2-40B4-BE49-F238E27FC236}">
                <a16:creationId xmlns:a16="http://schemas.microsoft.com/office/drawing/2014/main" id="{63136C10-B184-41BA-808F-EBC4D3D024A9}"/>
              </a:ext>
            </a:extLst>
          </p:cNvPr>
          <p:cNvSpPr>
            <a:spLocks noGrp="1"/>
          </p:cNvSpPr>
          <p:nvPr>
            <p:ph idx="1"/>
          </p:nvPr>
        </p:nvSpPr>
        <p:spPr>
          <a:xfrm>
            <a:off x="838201" y="1374194"/>
            <a:ext cx="5899484" cy="4564976"/>
          </a:xfrm>
        </p:spPr>
        <p:txBody>
          <a:bodyPr>
            <a:normAutofit fontScale="85000" lnSpcReduction="20000"/>
          </a:bodyPr>
          <a:lstStyle/>
          <a:p>
            <a:r>
              <a:rPr lang="en-US" sz="2600" dirty="0"/>
              <a:t>Cerebral cortex sends excitatory signals to striatum (caudate + putamen)</a:t>
            </a:r>
          </a:p>
          <a:p>
            <a:r>
              <a:rPr lang="en-US" sz="2600" dirty="0"/>
              <a:t>Direct pathway (movement):</a:t>
            </a:r>
          </a:p>
          <a:p>
            <a:pPr lvl="1">
              <a:buClr>
                <a:schemeClr val="tx1"/>
              </a:buClr>
            </a:pPr>
            <a:r>
              <a:rPr lang="en-US" sz="2200" dirty="0">
                <a:solidFill>
                  <a:srgbClr val="FF0000"/>
                </a:solidFill>
              </a:rPr>
              <a:t>striatum</a:t>
            </a:r>
            <a:r>
              <a:rPr lang="en-US" sz="2200" dirty="0"/>
              <a:t> inhibitory projections to </a:t>
            </a:r>
            <a:r>
              <a:rPr lang="en-US" sz="2200" dirty="0">
                <a:solidFill>
                  <a:srgbClr val="FF0000"/>
                </a:solidFill>
              </a:rPr>
              <a:t>globus pallidus internal</a:t>
            </a:r>
          </a:p>
          <a:p>
            <a:pPr lvl="1">
              <a:buClr>
                <a:schemeClr val="tx1"/>
              </a:buClr>
            </a:pPr>
            <a:r>
              <a:rPr lang="en-US" sz="2200" dirty="0">
                <a:solidFill>
                  <a:srgbClr val="FF0000"/>
                </a:solidFill>
              </a:rPr>
              <a:t>globus pallidus inhibitory</a:t>
            </a:r>
            <a:r>
              <a:rPr lang="en-US" sz="2200" dirty="0"/>
              <a:t> projections to </a:t>
            </a:r>
            <a:r>
              <a:rPr lang="en-US" sz="2200" dirty="0">
                <a:solidFill>
                  <a:srgbClr val="FF0000"/>
                </a:solidFill>
              </a:rPr>
              <a:t>thalamus</a:t>
            </a:r>
          </a:p>
          <a:p>
            <a:r>
              <a:rPr lang="en-US" sz="2600" dirty="0"/>
              <a:t>Indirect pathway (Inhibit movement):</a:t>
            </a:r>
          </a:p>
          <a:p>
            <a:pPr lvl="1">
              <a:buClr>
                <a:schemeClr val="tx1"/>
              </a:buClr>
            </a:pPr>
            <a:r>
              <a:rPr lang="en-US" sz="2200" dirty="0">
                <a:solidFill>
                  <a:srgbClr val="FF0000"/>
                </a:solidFill>
              </a:rPr>
              <a:t>striatum</a:t>
            </a:r>
            <a:r>
              <a:rPr lang="en-US" sz="2200" dirty="0"/>
              <a:t> inhibitory projections to </a:t>
            </a:r>
            <a:r>
              <a:rPr lang="en-US" sz="2200" dirty="0">
                <a:solidFill>
                  <a:srgbClr val="FF0000"/>
                </a:solidFill>
              </a:rPr>
              <a:t>globus pallidus external</a:t>
            </a:r>
          </a:p>
          <a:p>
            <a:pPr lvl="1">
              <a:buClr>
                <a:schemeClr val="tx1"/>
              </a:buClr>
            </a:pPr>
            <a:r>
              <a:rPr lang="en-US" sz="2200" dirty="0">
                <a:solidFill>
                  <a:srgbClr val="FF0000"/>
                </a:solidFill>
              </a:rPr>
              <a:t>globus pallidus external </a:t>
            </a:r>
            <a:r>
              <a:rPr lang="en-US" sz="2200" dirty="0"/>
              <a:t>inhibitory projections to </a:t>
            </a:r>
            <a:r>
              <a:rPr lang="en-US" sz="2200" dirty="0">
                <a:solidFill>
                  <a:srgbClr val="FF0000"/>
                </a:solidFill>
              </a:rPr>
              <a:t>subthalamic nucleus</a:t>
            </a:r>
          </a:p>
          <a:p>
            <a:pPr lvl="1">
              <a:buClr>
                <a:schemeClr val="tx1"/>
              </a:buClr>
            </a:pPr>
            <a:r>
              <a:rPr lang="en-US" sz="2200" dirty="0">
                <a:solidFill>
                  <a:srgbClr val="FF0000"/>
                </a:solidFill>
              </a:rPr>
              <a:t>subthalmic nucleus</a:t>
            </a:r>
            <a:r>
              <a:rPr lang="en-US" sz="2200" dirty="0"/>
              <a:t> excitatory projections to </a:t>
            </a:r>
            <a:r>
              <a:rPr lang="en-US" sz="2200" dirty="0">
                <a:solidFill>
                  <a:srgbClr val="FF0000"/>
                </a:solidFill>
              </a:rPr>
              <a:t>globus pallidus internal</a:t>
            </a:r>
          </a:p>
          <a:p>
            <a:pPr>
              <a:buClr>
                <a:schemeClr val="tx1"/>
              </a:buClr>
            </a:pPr>
            <a:r>
              <a:rPr lang="en-US" sz="2600" dirty="0">
                <a:solidFill>
                  <a:srgbClr val="FF0000"/>
                </a:solidFill>
              </a:rPr>
              <a:t>globus pallidus internal</a:t>
            </a:r>
            <a:r>
              <a:rPr lang="en-US" sz="2600" dirty="0"/>
              <a:t> inhibitory projections to </a:t>
            </a:r>
            <a:r>
              <a:rPr lang="en-US" sz="2600" dirty="0">
                <a:solidFill>
                  <a:srgbClr val="FF0000"/>
                </a:solidFill>
              </a:rPr>
              <a:t>thalamus</a:t>
            </a:r>
          </a:p>
          <a:p>
            <a:pPr>
              <a:buClr>
                <a:schemeClr val="tx1"/>
              </a:buClr>
            </a:pPr>
            <a:r>
              <a:rPr lang="en-US" sz="2600" dirty="0">
                <a:solidFill>
                  <a:srgbClr val="FF0000"/>
                </a:solidFill>
              </a:rPr>
              <a:t>thalamus</a:t>
            </a:r>
            <a:r>
              <a:rPr lang="en-US" sz="2600" dirty="0"/>
              <a:t> excitatory projections to </a:t>
            </a:r>
            <a:r>
              <a:rPr lang="en-US" sz="2600" dirty="0">
                <a:solidFill>
                  <a:srgbClr val="FF0000"/>
                </a:solidFill>
              </a:rPr>
              <a:t>cortex</a:t>
            </a:r>
          </a:p>
        </p:txBody>
      </p:sp>
      <p:pic>
        <p:nvPicPr>
          <p:cNvPr id="8" name="Picture 7" descr="A picture containing clock&#10;&#10;Description automatically generated">
            <a:extLst>
              <a:ext uri="{FF2B5EF4-FFF2-40B4-BE49-F238E27FC236}">
                <a16:creationId xmlns:a16="http://schemas.microsoft.com/office/drawing/2014/main" id="{4511CA86-FC24-42AD-9C7D-8C7BC6D76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7685" y="2192896"/>
            <a:ext cx="5147949" cy="2472207"/>
          </a:xfrm>
          <a:prstGeom prst="rect">
            <a:avLst/>
          </a:prstGeom>
        </p:spPr>
      </p:pic>
    </p:spTree>
    <p:extLst>
      <p:ext uri="{BB962C8B-B14F-4D97-AF65-F5344CB8AC3E}">
        <p14:creationId xmlns:p14="http://schemas.microsoft.com/office/powerpoint/2010/main" val="106646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Less Dopamine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9" name="Content Placeholder 4">
            <a:extLst>
              <a:ext uri="{FF2B5EF4-FFF2-40B4-BE49-F238E27FC236}">
                <a16:creationId xmlns:a16="http://schemas.microsoft.com/office/drawing/2014/main" id="{63136C10-B184-41BA-808F-EBC4D3D024A9}"/>
              </a:ext>
            </a:extLst>
          </p:cNvPr>
          <p:cNvSpPr>
            <a:spLocks noGrp="1"/>
          </p:cNvSpPr>
          <p:nvPr>
            <p:ph idx="1"/>
          </p:nvPr>
        </p:nvSpPr>
        <p:spPr>
          <a:xfrm>
            <a:off x="838201" y="1374194"/>
            <a:ext cx="5899484" cy="4564976"/>
          </a:xfrm>
        </p:spPr>
        <p:txBody>
          <a:bodyPr>
            <a:normAutofit fontScale="92500" lnSpcReduction="20000"/>
          </a:bodyPr>
          <a:lstStyle/>
          <a:p>
            <a:r>
              <a:rPr lang="en-US" sz="2600" dirty="0"/>
              <a:t>Less dopamine from substantia </a:t>
            </a:r>
            <a:r>
              <a:rPr lang="en-US" sz="2600" dirty="0" err="1"/>
              <a:t>nigra</a:t>
            </a:r>
            <a:r>
              <a:rPr lang="en-US" sz="2600" dirty="0"/>
              <a:t> pars compacta </a:t>
            </a:r>
          </a:p>
          <a:p>
            <a:r>
              <a:rPr lang="en-US" sz="2600" dirty="0"/>
              <a:t>Direct pathway DE-ACTIVATED:</a:t>
            </a:r>
          </a:p>
          <a:p>
            <a:pPr lvl="1">
              <a:buClr>
                <a:schemeClr val="tx1"/>
              </a:buClr>
            </a:pPr>
            <a:r>
              <a:rPr lang="en-US" sz="2200" dirty="0">
                <a:solidFill>
                  <a:srgbClr val="FF0000"/>
                </a:solidFill>
              </a:rPr>
              <a:t>striatum</a:t>
            </a:r>
            <a:r>
              <a:rPr lang="en-US" sz="2200" dirty="0"/>
              <a:t> will not inhibit the </a:t>
            </a:r>
            <a:r>
              <a:rPr lang="en-US" sz="2200" dirty="0">
                <a:solidFill>
                  <a:srgbClr val="FF0000"/>
                </a:solidFill>
              </a:rPr>
              <a:t>globus pallidus internal</a:t>
            </a:r>
          </a:p>
          <a:p>
            <a:r>
              <a:rPr lang="en-US" sz="2600" dirty="0"/>
              <a:t>Indirect pathway ACTIVATED:</a:t>
            </a:r>
          </a:p>
          <a:p>
            <a:pPr lvl="1">
              <a:buClr>
                <a:schemeClr val="tx1"/>
              </a:buClr>
            </a:pPr>
            <a:r>
              <a:rPr lang="en-US" sz="2200" dirty="0">
                <a:solidFill>
                  <a:srgbClr val="FF0000"/>
                </a:solidFill>
              </a:rPr>
              <a:t>striatum</a:t>
            </a:r>
            <a:r>
              <a:rPr lang="en-US" sz="2200" dirty="0"/>
              <a:t> will inhibit </a:t>
            </a:r>
            <a:r>
              <a:rPr lang="en-US" sz="2200" dirty="0">
                <a:solidFill>
                  <a:srgbClr val="FF0000"/>
                </a:solidFill>
              </a:rPr>
              <a:t>globus pallidus external</a:t>
            </a:r>
          </a:p>
          <a:p>
            <a:pPr lvl="1">
              <a:buClr>
                <a:schemeClr val="tx1"/>
              </a:buClr>
            </a:pPr>
            <a:r>
              <a:rPr lang="en-US" sz="2200" dirty="0">
                <a:solidFill>
                  <a:srgbClr val="FF0000"/>
                </a:solidFill>
              </a:rPr>
              <a:t>globus pallidus external </a:t>
            </a:r>
            <a:r>
              <a:rPr lang="en-US" sz="2200" dirty="0"/>
              <a:t>will no longer inhibit the </a:t>
            </a:r>
            <a:r>
              <a:rPr lang="en-US" sz="2200" dirty="0">
                <a:solidFill>
                  <a:srgbClr val="FF0000"/>
                </a:solidFill>
              </a:rPr>
              <a:t>subthalamic nucleus</a:t>
            </a:r>
          </a:p>
          <a:p>
            <a:pPr lvl="1">
              <a:buClr>
                <a:schemeClr val="tx1"/>
              </a:buClr>
            </a:pPr>
            <a:r>
              <a:rPr lang="en-US" sz="2200" dirty="0">
                <a:solidFill>
                  <a:srgbClr val="FF0000"/>
                </a:solidFill>
              </a:rPr>
              <a:t>subthalmic nucleus</a:t>
            </a:r>
            <a:r>
              <a:rPr lang="en-US" sz="2200" dirty="0"/>
              <a:t> will cause excitation of </a:t>
            </a:r>
            <a:r>
              <a:rPr lang="en-US" sz="2200" dirty="0">
                <a:solidFill>
                  <a:srgbClr val="FF0000"/>
                </a:solidFill>
              </a:rPr>
              <a:t>globus pallidus internal</a:t>
            </a:r>
          </a:p>
          <a:p>
            <a:pPr>
              <a:buClr>
                <a:schemeClr val="tx1"/>
              </a:buClr>
            </a:pPr>
            <a:r>
              <a:rPr lang="en-US" sz="2600" dirty="0">
                <a:solidFill>
                  <a:srgbClr val="FF0000"/>
                </a:solidFill>
              </a:rPr>
              <a:t>globus pallidus internal</a:t>
            </a:r>
            <a:r>
              <a:rPr lang="en-US" sz="2600" dirty="0"/>
              <a:t> inhibits the </a:t>
            </a:r>
            <a:r>
              <a:rPr lang="en-US" sz="2600" dirty="0">
                <a:solidFill>
                  <a:srgbClr val="FF0000"/>
                </a:solidFill>
              </a:rPr>
              <a:t>thalamus</a:t>
            </a:r>
          </a:p>
          <a:p>
            <a:pPr>
              <a:buClr>
                <a:schemeClr val="tx1"/>
              </a:buClr>
            </a:pPr>
            <a:r>
              <a:rPr lang="en-US" sz="2600" dirty="0">
                <a:solidFill>
                  <a:srgbClr val="FF0000"/>
                </a:solidFill>
              </a:rPr>
              <a:t>thalamus</a:t>
            </a:r>
            <a:r>
              <a:rPr lang="en-US" sz="2600" dirty="0"/>
              <a:t> will no longer excite the </a:t>
            </a:r>
            <a:r>
              <a:rPr lang="en-US" sz="2600" dirty="0">
                <a:solidFill>
                  <a:srgbClr val="FF0000"/>
                </a:solidFill>
              </a:rPr>
              <a:t>cortex</a:t>
            </a:r>
          </a:p>
          <a:p>
            <a:pPr>
              <a:buClr>
                <a:schemeClr val="tx1"/>
              </a:buClr>
            </a:pPr>
            <a:r>
              <a:rPr lang="en-US" sz="2600" dirty="0">
                <a:solidFill>
                  <a:srgbClr val="FF0000"/>
                </a:solidFill>
              </a:rPr>
              <a:t>Movement inhibited</a:t>
            </a:r>
          </a:p>
        </p:txBody>
      </p:sp>
      <p:pic>
        <p:nvPicPr>
          <p:cNvPr id="7" name="Picture 6" descr="A picture containing clock&#10;&#10;Description automatically generated">
            <a:extLst>
              <a:ext uri="{FF2B5EF4-FFF2-40B4-BE49-F238E27FC236}">
                <a16:creationId xmlns:a16="http://schemas.microsoft.com/office/drawing/2014/main" id="{7E078DCD-CFEB-43DA-8435-A241440E3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7685" y="2192896"/>
            <a:ext cx="5147949" cy="2472207"/>
          </a:xfrm>
          <a:prstGeom prst="rect">
            <a:avLst/>
          </a:prstGeom>
        </p:spPr>
      </p:pic>
      <p:cxnSp>
        <p:nvCxnSpPr>
          <p:cNvPr id="11" name="Straight Connector 10">
            <a:extLst>
              <a:ext uri="{FF2B5EF4-FFF2-40B4-BE49-F238E27FC236}">
                <a16:creationId xmlns:a16="http://schemas.microsoft.com/office/drawing/2014/main" id="{F764C8B2-7737-449A-BB5B-7D83ED7D77EA}"/>
              </a:ext>
            </a:extLst>
          </p:cNvPr>
          <p:cNvCxnSpPr/>
          <p:nvPr/>
        </p:nvCxnSpPr>
        <p:spPr>
          <a:xfrm>
            <a:off x="8135353" y="3428999"/>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6C0DF01-22CC-4F1C-811B-8D1E3FB004B8}"/>
              </a:ext>
            </a:extLst>
          </p:cNvPr>
          <p:cNvCxnSpPr>
            <a:cxnSpLocks/>
          </p:cNvCxnSpPr>
          <p:nvPr/>
        </p:nvCxnSpPr>
        <p:spPr>
          <a:xfrm flipH="1">
            <a:off x="8135353" y="3428998"/>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9840F61-F030-4D23-A50C-38958AE9D2B4}"/>
              </a:ext>
            </a:extLst>
          </p:cNvPr>
          <p:cNvCxnSpPr/>
          <p:nvPr/>
        </p:nvCxnSpPr>
        <p:spPr>
          <a:xfrm>
            <a:off x="7634038" y="3836495"/>
            <a:ext cx="920416" cy="33688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0AB70-7A1E-4A37-BAB8-32FDBB66BD27}"/>
              </a:ext>
            </a:extLst>
          </p:cNvPr>
          <p:cNvCxnSpPr/>
          <p:nvPr/>
        </p:nvCxnSpPr>
        <p:spPr>
          <a:xfrm>
            <a:off x="9970169" y="3942348"/>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C560D08-D921-453F-B0B9-11E2C5B9B94C}"/>
              </a:ext>
            </a:extLst>
          </p:cNvPr>
          <p:cNvCxnSpPr>
            <a:cxnSpLocks/>
          </p:cNvCxnSpPr>
          <p:nvPr/>
        </p:nvCxnSpPr>
        <p:spPr>
          <a:xfrm flipH="1">
            <a:off x="9970169" y="3942347"/>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41F1DFF-40BC-4E63-9F5E-A385CBDC2850}"/>
              </a:ext>
            </a:extLst>
          </p:cNvPr>
          <p:cNvCxnSpPr>
            <a:cxnSpLocks/>
          </p:cNvCxnSpPr>
          <p:nvPr/>
        </p:nvCxnSpPr>
        <p:spPr>
          <a:xfrm flipH="1">
            <a:off x="8049126" y="4319911"/>
            <a:ext cx="50532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89356D7-FC07-4A76-BD96-0E1EDB5D05DF}"/>
              </a:ext>
            </a:extLst>
          </p:cNvPr>
          <p:cNvCxnSpPr>
            <a:cxnSpLocks/>
          </p:cNvCxnSpPr>
          <p:nvPr/>
        </p:nvCxnSpPr>
        <p:spPr>
          <a:xfrm flipH="1">
            <a:off x="9410700" y="3668714"/>
            <a:ext cx="50532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9D7093D-64A6-4E37-8789-654AEDFE93D0}"/>
              </a:ext>
            </a:extLst>
          </p:cNvPr>
          <p:cNvCxnSpPr/>
          <p:nvPr/>
        </p:nvCxnSpPr>
        <p:spPr>
          <a:xfrm>
            <a:off x="6702595" y="3428209"/>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731F123-948F-4110-AA7F-F27EE9E4241C}"/>
              </a:ext>
            </a:extLst>
          </p:cNvPr>
          <p:cNvCxnSpPr>
            <a:cxnSpLocks/>
          </p:cNvCxnSpPr>
          <p:nvPr/>
        </p:nvCxnSpPr>
        <p:spPr>
          <a:xfrm flipH="1">
            <a:off x="6702595" y="3428208"/>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0808666-2042-4D22-93F9-39B2EE488563}"/>
              </a:ext>
            </a:extLst>
          </p:cNvPr>
          <p:cNvCxnSpPr/>
          <p:nvPr/>
        </p:nvCxnSpPr>
        <p:spPr>
          <a:xfrm>
            <a:off x="10802353" y="3428209"/>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878D808-FE91-43AE-9608-162051426BDF}"/>
              </a:ext>
            </a:extLst>
          </p:cNvPr>
          <p:cNvCxnSpPr>
            <a:cxnSpLocks/>
          </p:cNvCxnSpPr>
          <p:nvPr/>
        </p:nvCxnSpPr>
        <p:spPr>
          <a:xfrm flipH="1">
            <a:off x="10802353" y="3428208"/>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668893D-937B-43B5-8969-B4DC48C5634E}"/>
              </a:ext>
            </a:extLst>
          </p:cNvPr>
          <p:cNvCxnSpPr/>
          <p:nvPr/>
        </p:nvCxnSpPr>
        <p:spPr>
          <a:xfrm>
            <a:off x="10020226" y="2524621"/>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B977D97-EA47-4D05-85A3-7ADDE7675184}"/>
              </a:ext>
            </a:extLst>
          </p:cNvPr>
          <p:cNvCxnSpPr>
            <a:cxnSpLocks/>
          </p:cNvCxnSpPr>
          <p:nvPr/>
        </p:nvCxnSpPr>
        <p:spPr>
          <a:xfrm flipH="1">
            <a:off x="10020226" y="2524620"/>
            <a:ext cx="318836" cy="3729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13F8793-E8A2-47B8-BF16-50D991EC400E}"/>
              </a:ext>
            </a:extLst>
          </p:cNvPr>
          <p:cNvSpPr txBox="1"/>
          <p:nvPr/>
        </p:nvSpPr>
        <p:spPr>
          <a:xfrm>
            <a:off x="8191652" y="2137091"/>
            <a:ext cx="1600118" cy="369332"/>
          </a:xfrm>
          <a:prstGeom prst="rect">
            <a:avLst/>
          </a:prstGeom>
          <a:solidFill>
            <a:schemeClr val="bg1"/>
          </a:solidFill>
        </p:spPr>
        <p:txBody>
          <a:bodyPr wrap="none" rtlCol="0">
            <a:spAutoFit/>
          </a:bodyPr>
          <a:lstStyle/>
          <a:p>
            <a:r>
              <a:rPr lang="en-US" b="1" dirty="0"/>
              <a:t>Less dopamine</a:t>
            </a:r>
          </a:p>
        </p:txBody>
      </p:sp>
      <p:cxnSp>
        <p:nvCxnSpPr>
          <p:cNvPr id="29" name="Straight Arrow Connector 28">
            <a:extLst>
              <a:ext uri="{FF2B5EF4-FFF2-40B4-BE49-F238E27FC236}">
                <a16:creationId xmlns:a16="http://schemas.microsoft.com/office/drawing/2014/main" id="{592063A5-1942-4CCD-819B-71D2E87EAB39}"/>
              </a:ext>
            </a:extLst>
          </p:cNvPr>
          <p:cNvCxnSpPr>
            <a:cxnSpLocks/>
          </p:cNvCxnSpPr>
          <p:nvPr/>
        </p:nvCxnSpPr>
        <p:spPr>
          <a:xfrm>
            <a:off x="9049753" y="5093800"/>
            <a:ext cx="516278"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7DF413D-495B-4771-8662-E367999A8D9D}"/>
              </a:ext>
            </a:extLst>
          </p:cNvPr>
          <p:cNvCxnSpPr>
            <a:cxnSpLocks/>
          </p:cNvCxnSpPr>
          <p:nvPr/>
        </p:nvCxnSpPr>
        <p:spPr>
          <a:xfrm>
            <a:off x="9059782" y="5309339"/>
            <a:ext cx="50624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E0F4086-685A-46C1-8DDE-02EE0A189403}"/>
              </a:ext>
            </a:extLst>
          </p:cNvPr>
          <p:cNvSpPr txBox="1"/>
          <p:nvPr/>
        </p:nvSpPr>
        <p:spPr>
          <a:xfrm>
            <a:off x="9686921" y="4909134"/>
            <a:ext cx="1106137" cy="369332"/>
          </a:xfrm>
          <a:prstGeom prst="rect">
            <a:avLst/>
          </a:prstGeom>
          <a:noFill/>
        </p:spPr>
        <p:txBody>
          <a:bodyPr wrap="none" rtlCol="0">
            <a:spAutoFit/>
          </a:bodyPr>
          <a:lstStyle/>
          <a:p>
            <a:r>
              <a:rPr lang="en-US" dirty="0"/>
              <a:t>excitatory</a:t>
            </a:r>
          </a:p>
        </p:txBody>
      </p:sp>
      <p:sp>
        <p:nvSpPr>
          <p:cNvPr id="34" name="TextBox 33">
            <a:extLst>
              <a:ext uri="{FF2B5EF4-FFF2-40B4-BE49-F238E27FC236}">
                <a16:creationId xmlns:a16="http://schemas.microsoft.com/office/drawing/2014/main" id="{516902F7-5F70-4531-BA9F-D75A5D30664C}"/>
              </a:ext>
            </a:extLst>
          </p:cNvPr>
          <p:cNvSpPr txBox="1"/>
          <p:nvPr/>
        </p:nvSpPr>
        <p:spPr>
          <a:xfrm>
            <a:off x="9694551" y="5124673"/>
            <a:ext cx="1090876" cy="369332"/>
          </a:xfrm>
          <a:prstGeom prst="rect">
            <a:avLst/>
          </a:prstGeom>
          <a:noFill/>
        </p:spPr>
        <p:txBody>
          <a:bodyPr wrap="none" rtlCol="0">
            <a:spAutoFit/>
          </a:bodyPr>
          <a:lstStyle/>
          <a:p>
            <a:r>
              <a:rPr lang="en-US" dirty="0"/>
              <a:t>inhibitory</a:t>
            </a:r>
          </a:p>
        </p:txBody>
      </p:sp>
    </p:spTree>
    <p:extLst>
      <p:ext uri="{BB962C8B-B14F-4D97-AF65-F5344CB8AC3E}">
        <p14:creationId xmlns:p14="http://schemas.microsoft.com/office/powerpoint/2010/main" val="393695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xEl>
                                              <p:pRg st="7" end="7"/>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xEl>
                                              <p:pRg st="8" end="8"/>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
                                            <p:txEl>
                                              <p:pRg st="9" end="9"/>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33"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ysiologyClass" id="{7CFCF621-4751-448A-833E-E1064E57DA35}" vid="{78377000-374C-4815-9BE0-DAE063ECF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2190</TotalTime>
  <Words>5535</Words>
  <Application>Microsoft Office PowerPoint</Application>
  <PresentationFormat>Widescreen</PresentationFormat>
  <Paragraphs>903</Paragraphs>
  <Slides>115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115</vt:i4>
      </vt:variant>
    </vt:vector>
  </HeadingPairs>
  <TitlesOfParts>
    <vt:vector size="120" baseType="lpstr">
      <vt:lpstr>Arial</vt:lpstr>
      <vt:lpstr>Calibri</vt:lpstr>
      <vt:lpstr>Calibri Light</vt:lpstr>
      <vt:lpstr>Wingdings</vt:lpstr>
      <vt:lpstr>Office Theme</vt:lpstr>
      <vt:lpstr>PowerPoint Presentation</vt:lpstr>
      <vt:lpstr>Midterm #1 Review Session</vt:lpstr>
      <vt:lpstr>Your TA reminding you…</vt:lpstr>
      <vt:lpstr>What does it mean when an action potential will always have the same amplitude and duration? Doesn’t the action potential skyrocket and die down after it reaches the threshold?</vt:lpstr>
      <vt:lpstr>Please answer in tutorial: how does the sodium potassium pump maintain the concentration gradients but not generate resting membrane potential? How then is resting membrane potential generated?</vt:lpstr>
      <vt:lpstr>Electrochemical Equilibrium</vt:lpstr>
      <vt:lpstr>Activation &amp; inactivation gates, and how to remember when they are open and closed.</vt:lpstr>
      <vt:lpstr>Chapter 1</vt:lpstr>
      <vt:lpstr>Chapter Overview</vt:lpstr>
      <vt:lpstr>Which of the following cells are excitable?</vt:lpstr>
      <vt:lpstr>Which of the following cells are excitable?</vt:lpstr>
      <vt:lpstr>The Cell</vt:lpstr>
      <vt:lpstr>Functions of organelles</vt:lpstr>
      <vt:lpstr>Functions of organelles</vt:lpstr>
      <vt:lpstr>Negative feedback loops</vt:lpstr>
      <vt:lpstr>Mechanisms of Membrane Transport</vt:lpstr>
      <vt:lpstr>What affects rate of diffusion? </vt:lpstr>
      <vt:lpstr>Mechanisms of Membrane Transport</vt:lpstr>
      <vt:lpstr>Which of the following statements are TRUE regarding osmosis?</vt:lpstr>
      <vt:lpstr>Which of the following statements are TRUE regarding osmosis?</vt:lpstr>
      <vt:lpstr>Which of the following statements regarding the cell’s membrane potential is TRUE?</vt:lpstr>
      <vt:lpstr>Which of the following statements regarding the cell’s membrane potential is TRUE?</vt:lpstr>
      <vt:lpstr>Osmosis</vt:lpstr>
      <vt:lpstr>Which of the following solutions would cause a red blood cell to swell?</vt:lpstr>
      <vt:lpstr>Which of the following solutions would cause a red blood cell to swell?</vt:lpstr>
      <vt:lpstr>Tonicity</vt:lpstr>
      <vt:lpstr>Tonicity Example</vt:lpstr>
      <vt:lpstr>Tonicity Example</vt:lpstr>
      <vt:lpstr>The Neuron</vt:lpstr>
      <vt:lpstr>Key Events and Their Locations</vt:lpstr>
      <vt:lpstr>What is a main difference between a graded potential and an action potential?</vt:lpstr>
      <vt:lpstr>What is a main difference between a graded potential and an action potential?</vt:lpstr>
      <vt:lpstr>Graded Potentials vs. Action Potentials</vt:lpstr>
      <vt:lpstr>Which of the following structures are correctly associated with their function?</vt:lpstr>
      <vt:lpstr>Which of the following structures are correctly associated with their function?</vt:lpstr>
      <vt:lpstr>How can we increase the propagation speed of an action potential down an axon? </vt:lpstr>
      <vt:lpstr>How can we increase the propagation speed of an action potential down an axon? </vt:lpstr>
      <vt:lpstr>Depolarization is caused by the opening of ____, causing ___ to flow ___ the cell.</vt:lpstr>
      <vt:lpstr>Depolarization is caused by the opening of ____, causing ___ to flow ___ the cell.</vt:lpstr>
      <vt:lpstr>The Na+ and K+ voltage-gated channels are important in action potential conduction. Which of the following statements is/are true regarding the state of these channels during the repolarization phase?</vt:lpstr>
      <vt:lpstr>The Na+ and K+ voltage-gated channels are important in action potential conduction. Which of the following statements is/are true regarding the state of these channels during the repolarization phase?</vt:lpstr>
      <vt:lpstr>The Action Potential</vt:lpstr>
      <vt:lpstr>Which of the following events take place at a chemical synapse?</vt:lpstr>
      <vt:lpstr>Which of the following events take place at a chemical synapse?</vt:lpstr>
      <vt:lpstr>Synapse</vt:lpstr>
      <vt:lpstr>Chapter 2</vt:lpstr>
      <vt:lpstr>Chapter Overview</vt:lpstr>
      <vt:lpstr>Divisions of the Nervous System</vt:lpstr>
      <vt:lpstr>CNS Major Parts and Functions</vt:lpstr>
      <vt:lpstr>White vs. Grey Matter</vt:lpstr>
      <vt:lpstr>Which of the following is true regarding the spinal cord?</vt:lpstr>
      <vt:lpstr>Which of the following is true regarding the spinal cord?</vt:lpstr>
      <vt:lpstr>CNS: The Spinal Cord</vt:lpstr>
      <vt:lpstr>PNS: Spinal Nerves</vt:lpstr>
      <vt:lpstr>Which of the following relationships are true regarding mechanoreceptors?</vt:lpstr>
      <vt:lpstr>Which of the following relationships are true regarding mechanoreceptors?</vt:lpstr>
      <vt:lpstr>Skin Mechanoreceptors</vt:lpstr>
      <vt:lpstr>Which lobe receives incoming somatosensory information?</vt:lpstr>
      <vt:lpstr>Components of the Visual system</vt:lpstr>
      <vt:lpstr>Which lesions of the visual pathway would result in a loss of visual perception in the contralateral visual field?</vt:lpstr>
      <vt:lpstr>Which lesions of the visual pathway would result in a loss of visual perception in the contralateral visual field?</vt:lpstr>
      <vt:lpstr>Visual Pathway: Lesion at Optic Nerve</vt:lpstr>
      <vt:lpstr>Visual Pathway: Lesion at Optic Chiasm</vt:lpstr>
      <vt:lpstr>Visual Pathway: Lesion at Optic Tract</vt:lpstr>
      <vt:lpstr>Eye (Gross Anatomy)</vt:lpstr>
      <vt:lpstr>Functions of Gross Eye Anatomy</vt:lpstr>
      <vt:lpstr>Functions of Gross Eye Anatomy</vt:lpstr>
      <vt:lpstr>Functions of Gross Eye Anatomy</vt:lpstr>
      <vt:lpstr>Eye (Gross Anatomy)</vt:lpstr>
      <vt:lpstr>The cell bodies of bipolar cells can be found in which layer of the retina?</vt:lpstr>
      <vt:lpstr>The cell bodies of bipolar cells can be found in which layer of the retina?</vt:lpstr>
      <vt:lpstr>Retinal Cells</vt:lpstr>
      <vt:lpstr>Which of the following relationships are true regarding the retina?</vt:lpstr>
      <vt:lpstr>Which of the following relationships are true regarding the retina?</vt:lpstr>
      <vt:lpstr>Two Photoreceptors: Rods vs. Cones</vt:lpstr>
      <vt:lpstr>Sensory: Auditory System</vt:lpstr>
      <vt:lpstr>Divisions of Auditory System</vt:lpstr>
      <vt:lpstr>Cochlea</vt:lpstr>
      <vt:lpstr>Cochlea</vt:lpstr>
      <vt:lpstr>Divisions of Auditory System</vt:lpstr>
      <vt:lpstr>Basilar Membrane</vt:lpstr>
      <vt:lpstr>How Sound Travels Through Ear</vt:lpstr>
      <vt:lpstr>Auditory Pathway</vt:lpstr>
      <vt:lpstr>Neurons in all the following structures receive input from both ears except:</vt:lpstr>
      <vt:lpstr>Neurons in all the following structures receive input from both ears except:</vt:lpstr>
      <vt:lpstr>Hearing Loss</vt:lpstr>
      <vt:lpstr>Motor Physiology</vt:lpstr>
      <vt:lpstr>Muscle Anatomy</vt:lpstr>
      <vt:lpstr>Muscle Spindle</vt:lpstr>
      <vt:lpstr>Golgi Tendon Organ</vt:lpstr>
      <vt:lpstr>Reflexes</vt:lpstr>
      <vt:lpstr>Stretch Reflex</vt:lpstr>
      <vt:lpstr>Patellar Tendon Reflex</vt:lpstr>
      <vt:lpstr>Motor Physiology: The Cerebellum and Basal Ganglia </vt:lpstr>
      <vt:lpstr>The Cerebellum</vt:lpstr>
      <vt:lpstr>The Cerebellum Circuit</vt:lpstr>
      <vt:lpstr>The Basal Ganglia</vt:lpstr>
      <vt:lpstr>Basal Ganglia Circuit</vt:lpstr>
      <vt:lpstr>Less Dopamine</vt:lpstr>
      <vt:lpstr>More Dopamine</vt:lpstr>
      <vt:lpstr>Parkinson Disease</vt:lpstr>
      <vt:lpstr>Endocrinology: Introduction</vt:lpstr>
      <vt:lpstr>Which of the following best describes endocrine/hormonal signaling?</vt:lpstr>
      <vt:lpstr>Which of the following best describes endocrine/hormonal signaling?</vt:lpstr>
      <vt:lpstr>Endocrinology</vt:lpstr>
      <vt:lpstr>Types of Hormones</vt:lpstr>
      <vt:lpstr>Endocrine: Anterior pituitary and thyroid</vt:lpstr>
      <vt:lpstr>Hypothalamus-Anterior Pituitary</vt:lpstr>
      <vt:lpstr>Thyroid Gland</vt:lpstr>
      <vt:lpstr>Thyroid Gland</vt:lpstr>
      <vt:lpstr>Thyroid Hormone Overview</vt:lpstr>
      <vt:lpstr>Thyroid Hormone Synthesis</vt:lpstr>
      <vt:lpstr>Thyroid Gland and Adrenal Gland</vt:lpstr>
      <vt:lpstr>Thyroid Gland Disorders</vt:lpstr>
      <vt:lpstr>What Questions Do You Have?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Greydon Gilmore</dc:creator>
  <cp:lastModifiedBy>Greydon Gilmore</cp:lastModifiedBy>
  <cp:revision>168</cp:revision>
  <dcterms:created xsi:type="dcterms:W3CDTF">2017-12-10T19:18:50Z</dcterms:created>
  <dcterms:modified xsi:type="dcterms:W3CDTF">2019-10-24T06:00:40Z</dcterms:modified>
</cp:coreProperties>
</file>